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9" r:id="rId5"/>
    <p:sldId id="256" r:id="rId6"/>
    <p:sldId id="260" r:id="rId7"/>
    <p:sldId id="293" r:id="rId8"/>
    <p:sldId id="294" r:id="rId9"/>
    <p:sldId id="285" r:id="rId10"/>
    <p:sldId id="295" r:id="rId11"/>
    <p:sldId id="305" r:id="rId12"/>
    <p:sldId id="290" r:id="rId13"/>
    <p:sldId id="291" r:id="rId14"/>
    <p:sldId id="261" r:id="rId15"/>
    <p:sldId id="292" r:id="rId16"/>
    <p:sldId id="258" r:id="rId17"/>
    <p:sldId id="274" r:id="rId18"/>
    <p:sldId id="286" r:id="rId19"/>
    <p:sldId id="284" r:id="rId20"/>
    <p:sldId id="311" r:id="rId21"/>
    <p:sldId id="263" r:id="rId22"/>
    <p:sldId id="288" r:id="rId23"/>
    <p:sldId id="309" r:id="rId24"/>
    <p:sldId id="308" r:id="rId25"/>
    <p:sldId id="301" r:id="rId26"/>
    <p:sldId id="304" r:id="rId27"/>
    <p:sldId id="264" r:id="rId28"/>
    <p:sldId id="296" r:id="rId29"/>
    <p:sldId id="269" r:id="rId30"/>
    <p:sldId id="298" r:id="rId31"/>
    <p:sldId id="300" r:id="rId32"/>
    <p:sldId id="262" r:id="rId33"/>
    <p:sldId id="266" r:id="rId34"/>
    <p:sldId id="310" r:id="rId35"/>
    <p:sldId id="277" r:id="rId3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B00000"/>
    <a:srgbClr val="B7472A"/>
    <a:srgbClr val="000000"/>
    <a:srgbClr val="AE4E34"/>
    <a:srgbClr val="C4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88F6E2-7A9D-0246-5D7D-9322B75BB189}" v="1" dt="2024-10-24T13:49:51.405"/>
  </p1510:revLst>
</p1510:revInfo>
</file>

<file path=ppt/tableStyles.xml><?xml version="1.0" encoding="utf-8"?>
<a:tblStyleLst xmlns:a="http://schemas.openxmlformats.org/drawingml/2006/main" def="{0660B408-B3CF-4A94-85FC-2B1E0A45F4A2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6408" autoAdjust="0"/>
  </p:normalViewPr>
  <p:slideViewPr>
    <p:cSldViewPr snapToGrid="0">
      <p:cViewPr varScale="1">
        <p:scale>
          <a:sx n="100" d="100"/>
          <a:sy n="100" d="100"/>
        </p:scale>
        <p:origin x="72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9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2B5C22D-108E-4200-AAA0-AC22A86C0C52}" type="datetime1">
              <a:rPr lang="fr-FR" smtClean="0"/>
              <a:t>25/10/2024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5A837-A551-44CD-805D-D8B593D3D4EC}" type="datetime1">
              <a:rPr lang="fr-FR" smtClean="0"/>
              <a:pPr/>
              <a:t>25/10/2024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E46F86A-5537-4E34-A3CE-C64E83A1463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777402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204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5052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2091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023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1777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1676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6661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477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2090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5967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359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526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8864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5870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1315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6471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7303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6213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6427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641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0013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9697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52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384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950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87AFE1F3-2DF6-4ACF-9437-8C79F0889B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000" y="108000"/>
            <a:ext cx="6573838" cy="6635750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sz="1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635750"/>
          </a:xfrm>
          <a:prstGeom prst="rect">
            <a:avLst/>
          </a:prstGeom>
          <a:gradFill>
            <a:gsLst>
              <a:gs pos="0">
                <a:srgbClr val="BB95C2"/>
              </a:gs>
              <a:gs pos="100000">
                <a:srgbClr val="EC9AC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lIns="180000" tIns="72000" rIns="180000" bIns="72000"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2803689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2324207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3748124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it numériqu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4081943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Titre numérique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3802742"/>
            <a:ext cx="4114800" cy="210050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0C4CAB5A-998E-400A-8774-26E468D6C4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999" y="2685143"/>
            <a:ext cx="4161313" cy="969166"/>
          </a:xfrm>
        </p:spPr>
        <p:txBody>
          <a:bodyPr rtlCol="0"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E1332C-B45E-4383-ABAB-796AE201F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597" y="1406679"/>
            <a:ext cx="10472179" cy="3642738"/>
          </a:xfrm>
          <a:prstGeom prst="rect">
            <a:avLst/>
          </a:prstGeom>
        </p:spPr>
      </p:pic>
      <p:sp>
        <p:nvSpPr>
          <p:cNvPr id="12" name="Espace réservé d’image 10">
            <a:extLst>
              <a:ext uri="{FF2B5EF4-FFF2-40B4-BE49-F238E27FC236}">
                <a16:creationId xmlns:a16="http://schemas.microsoft.com/office/drawing/2014/main" id="{B540C8B7-1228-4D04-949B-665F6739DD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97194" y="1683960"/>
            <a:ext cx="4566412" cy="2549374"/>
          </a:xfrm>
          <a:solidFill>
            <a:schemeClr val="tx1">
              <a:lumMod val="75000"/>
              <a:lumOff val="25000"/>
            </a:schemeClr>
          </a:solidFill>
          <a:ln w="95250" cap="sq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Insérez ou glissez-déplacez votre conception d’écran ici</a:t>
            </a:r>
          </a:p>
        </p:txBody>
      </p:sp>
    </p:spTree>
    <p:extLst>
      <p:ext uri="{BB962C8B-B14F-4D97-AF65-F5344CB8AC3E}">
        <p14:creationId xmlns:p14="http://schemas.microsoft.com/office/powerpoint/2010/main" val="37750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ces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8E3EAD4-15D7-432A-8B0A-DC2D111A2E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26400" y="4114720"/>
            <a:ext cx="1620000" cy="99068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1C6E612-85D9-4ADF-89D8-C2A8144E1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6200" y="3637641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85BE1C74-5612-4143-A6A0-9ABB2C58E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2022" y="3637641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80C5C49B-CF68-4827-B4F9-A6DC6C5581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2172" y="4114720"/>
            <a:ext cx="1620000" cy="99068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15" name="Espace réservé du texte 17">
            <a:extLst>
              <a:ext uri="{FF2B5EF4-FFF2-40B4-BE49-F238E27FC236}">
                <a16:creationId xmlns:a16="http://schemas.microsoft.com/office/drawing/2014/main" id="{905B2A5F-2BE7-4B00-9E44-0DF572969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97843" y="3637641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6" name="Espace réservé du texte 19">
            <a:extLst>
              <a:ext uri="{FF2B5EF4-FFF2-40B4-BE49-F238E27FC236}">
                <a16:creationId xmlns:a16="http://schemas.microsoft.com/office/drawing/2014/main" id="{4F40F98E-725D-4417-9E38-1835C92B82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7943" y="4114720"/>
            <a:ext cx="1620000" cy="99068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19" name="Titre 4">
            <a:extLst>
              <a:ext uri="{FF2B5EF4-FFF2-40B4-BE49-F238E27FC236}">
                <a16:creationId xmlns:a16="http://schemas.microsoft.com/office/drawing/2014/main" id="{13631600-0FE7-4D52-A153-A9EA3365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110578" y="2326579"/>
            <a:ext cx="6083250" cy="1646095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1" name="Espace réservé d’image 4">
            <a:extLst>
              <a:ext uri="{FF2B5EF4-FFF2-40B4-BE49-F238E27FC236}">
                <a16:creationId xmlns:a16="http://schemas.microsoft.com/office/drawing/2014/main" id="{B58AA17C-4E0E-437C-AA5C-0F53016554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54095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7" name="Espace réservé d’image 5">
            <a:extLst>
              <a:ext uri="{FF2B5EF4-FFF2-40B4-BE49-F238E27FC236}">
                <a16:creationId xmlns:a16="http://schemas.microsoft.com/office/drawing/2014/main" id="{3F79E94D-F87A-284D-9D94-D287C58CA14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925304" y="258984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28" name="Espace réservé d’image 29">
            <a:extLst>
              <a:ext uri="{FF2B5EF4-FFF2-40B4-BE49-F238E27FC236}">
                <a16:creationId xmlns:a16="http://schemas.microsoft.com/office/drawing/2014/main" id="{8561E154-ABC6-5F40-A529-C22D0B36156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811126" y="258984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29" name="Espace réservé d’image 31">
            <a:extLst>
              <a:ext uri="{FF2B5EF4-FFF2-40B4-BE49-F238E27FC236}">
                <a16:creationId xmlns:a16="http://schemas.microsoft.com/office/drawing/2014/main" id="{DEF0E16E-6E58-B141-88A3-C4271032CC8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96947" y="258984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433BD65-76FA-4699-AB42-310BFFF3C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179111" y="2090738"/>
            <a:ext cx="0" cy="301466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5266935-E58D-4E6D-B2F5-9DF63E929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0064933" y="2090738"/>
            <a:ext cx="0" cy="301466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6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avec icô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18615" y="1467757"/>
            <a:ext cx="1082607" cy="1027122"/>
          </a:xfrm>
          <a:prstGeom prst="decagon">
            <a:avLst/>
          </a:prstGeo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1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8615" y="2666635"/>
            <a:ext cx="4111195" cy="230241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0706" y="2666960"/>
            <a:ext cx="4111279" cy="2301875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0706" y="1469417"/>
            <a:ext cx="1082607" cy="1023627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tlCol="0" anchor="ctr"/>
          <a:lstStyle>
            <a:lvl1pPr marL="0" indent="0" algn="ctr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2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58B05509-33BA-435B-8F65-9A195068AE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5411" y="1468438"/>
            <a:ext cx="1023938" cy="102235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 dirty="0"/>
              <a:t>Icône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D9B95EA3-5DD4-430E-9A14-86FD28CB521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36768" y="1468438"/>
            <a:ext cx="1023938" cy="102235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 dirty="0"/>
              <a:t>Icône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E4858EE-D2E3-4944-8356-8E309A985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154997" y="2666635"/>
            <a:ext cx="0" cy="223260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ortunité de march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ABA04ABC-15A3-4748-A1A6-6849B933FB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379786"/>
            <a:ext cx="4348065" cy="4348065"/>
          </a:xfrm>
          <a:prstGeom prst="oc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En-tête de section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87739F32-28DE-4715-9505-ACC6073382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554523"/>
            <a:ext cx="3998591" cy="3998591"/>
          </a:xfrm>
          <a:prstGeom prst="decagon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fr-FR" noProof="0" dirty="0"/>
              <a:t>En-tête de section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B1E535C8-6C65-455F-8301-E535F6CD0F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1993699"/>
            <a:ext cx="3120238" cy="3120238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fr-FR" noProof="0" dirty="0"/>
              <a:t>En-tête de section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E6677C16-9B83-4AD8-A790-C32F8EF4A3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1992324"/>
            <a:ext cx="2811618" cy="1440000"/>
          </a:xfrm>
          <a:prstGeom prst="rect">
            <a:avLst/>
          </a:prstGeom>
          <a:noFill/>
          <a:ln>
            <a:noFill/>
          </a:ln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1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5D7A7B95-CA51-45F4-B99D-B864CB3718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1992324"/>
            <a:ext cx="2811618" cy="144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fr-FR" noProof="0" dirty="0"/>
              <a:t>2</a:t>
            </a:r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28096F6D-739C-4821-A308-43A39B242C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1992324"/>
            <a:ext cx="2597043" cy="144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fr-FR" noProof="0" dirty="0"/>
              <a:t>3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80784B8F-C398-4ADB-BABC-B32AF5737B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029969"/>
            <a:ext cx="1980000" cy="720000"/>
          </a:xfrm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la section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093BA793-88F0-4EAB-B659-DFEAA89AF5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029969"/>
            <a:ext cx="1980000" cy="720000"/>
          </a:xfrm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la section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0EA13DBD-6DDE-44C3-8FCD-1AFEEBCDB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029969"/>
            <a:ext cx="1980000" cy="720000"/>
          </a:xfrm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la section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0BFD98B-BBFC-4DCD-9634-51B0224874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17" name="Triangle isocèle 16" descr="Triangle décoratif">
            <a:extLst>
              <a:ext uri="{FF2B5EF4-FFF2-40B4-BE49-F238E27FC236}">
                <a16:creationId xmlns:a16="http://schemas.microsoft.com/office/drawing/2014/main" id="{554CFF06-D3FB-4428-8388-94C47717BADA}"/>
              </a:ext>
            </a:extLst>
          </p:cNvPr>
          <p:cNvSpPr/>
          <p:nvPr userDrawn="1"/>
        </p:nvSpPr>
        <p:spPr>
          <a:xfrm rot="10800000">
            <a:off x="9078735" y="1554524"/>
            <a:ext cx="1396065" cy="948493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8" name="Triangle isocèle 17" descr="Triangle décoratif">
            <a:extLst>
              <a:ext uri="{FF2B5EF4-FFF2-40B4-BE49-F238E27FC236}">
                <a16:creationId xmlns:a16="http://schemas.microsoft.com/office/drawing/2014/main" id="{31AC1D4A-7DB3-4D83-89C2-16E680FFCA92}"/>
              </a:ext>
            </a:extLst>
          </p:cNvPr>
          <p:cNvSpPr/>
          <p:nvPr userDrawn="1"/>
        </p:nvSpPr>
        <p:spPr>
          <a:xfrm>
            <a:off x="9503896" y="5182335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057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ur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8238081-ACA8-444B-827D-A9FB57FEAD9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95875"/>
            <a:ext cx="0" cy="44151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DDFE2BB-EBBF-4A8F-8E01-A85443D03FB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452634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C2C8A65D-5CCB-4B95-86C5-5840C530EC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Titre quadrant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04B83CF-4695-4328-B8E1-1F386DDC9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03856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Titre quadrant</a:t>
            </a: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88E640C8-1161-4544-B8FB-31A62C99E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095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Titre quadrant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112AB135-638C-4F81-B952-2291FAC2B8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095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Titre quadrant</a:t>
            </a:r>
          </a:p>
        </p:txBody>
      </p:sp>
    </p:spTree>
    <p:extLst>
      <p:ext uri="{BB962C8B-B14F-4D97-AF65-F5344CB8AC3E}">
        <p14:creationId xmlns:p14="http://schemas.microsoft.com/office/powerpoint/2010/main" val="17540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e 5" descr="Pentagone décoratif">
            <a:extLst>
              <a:ext uri="{FF2B5EF4-FFF2-40B4-BE49-F238E27FC236}">
                <a16:creationId xmlns:a16="http://schemas.microsoft.com/office/drawing/2014/main" id="{07A909FD-77C6-47A3-B1B3-C0E7745ECD15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3FD26FF9-DCDF-4AEA-9063-488FBE7D5AB9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4540019E-3635-4416-AA39-1C537E671F06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DC84872F-746C-4203-BD67-4C7C818ACEAC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Pentagone 11" descr="Pentagone décoratif">
            <a:extLst>
              <a:ext uri="{FF2B5EF4-FFF2-40B4-BE49-F238E27FC236}">
                <a16:creationId xmlns:a16="http://schemas.microsoft.com/office/drawing/2014/main" id="{592D0A34-0504-407C-9DEB-B641735D52F1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6907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D5B999F8-A985-4FB9-A69D-5531CFAD213B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Pentagone 11" descr="Pentagone décoratif">
            <a:extLst>
              <a:ext uri="{FF2B5EF4-FFF2-40B4-BE49-F238E27FC236}">
                <a16:creationId xmlns:a16="http://schemas.microsoft.com/office/drawing/2014/main" id="{6DDA70A0-B819-4630-909F-9C748D6703E9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Pentagone 12" descr="Pentagone décoratif">
            <a:extLst>
              <a:ext uri="{FF2B5EF4-FFF2-40B4-BE49-F238E27FC236}">
                <a16:creationId xmlns:a16="http://schemas.microsoft.com/office/drawing/2014/main" id="{0E46B6BF-40F0-4856-A4E9-5C1EEFB0AD1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Pentagone 13" descr="Pentagone décoratif">
            <a:extLst>
              <a:ext uri="{FF2B5EF4-FFF2-40B4-BE49-F238E27FC236}">
                <a16:creationId xmlns:a16="http://schemas.microsoft.com/office/drawing/2014/main" id="{75FEDF0A-8B15-456B-93B9-4B380459888A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Pentagone 14" descr="Pentagone décoratif">
            <a:extLst>
              <a:ext uri="{FF2B5EF4-FFF2-40B4-BE49-F238E27FC236}">
                <a16:creationId xmlns:a16="http://schemas.microsoft.com/office/drawing/2014/main" id="{87E32DA8-B617-4F4D-AF32-FE86DC1E1ECF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C127A20-FC87-4D7E-B02E-428168B1E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38239"/>
            <a:ext cx="5587800" cy="4800650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FCB4AD02-110E-4AB3-A9C3-0DF162DC4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38238"/>
            <a:ext cx="5587799" cy="4800650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 encadr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section 1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section 2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la section 3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36364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ronologi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Sous-titre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9269" y="3973125"/>
            <a:ext cx="502886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Année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33469" y="3973125"/>
            <a:ext cx="502886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Année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25" name="Espace réservé du texte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26" name="Espace réservé du texte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30" name="Espace réservé du texte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31" name="Espace réservé du texte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32" name="Espace réservé du texte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33" name="Espace réservé du texte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34" name="Espace réservé du texte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MM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gradFill>
            <a:gsLst>
              <a:gs pos="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5600000" scaled="0"/>
          </a:gradFill>
        </p:spPr>
        <p:txBody>
          <a:bodyPr tIns="36000" rtlCol="0" anchor="t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 rtl="0"/>
            <a:r>
              <a:rPr lang="fr-FR" noProof="0" dirty="0"/>
              <a:t>Titre de l’élément</a:t>
            </a:r>
          </a:p>
        </p:txBody>
      </p:sp>
      <p:sp>
        <p:nvSpPr>
          <p:cNvPr id="37" name="Espace réservé du texte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Mois, Année</a:t>
            </a:r>
          </a:p>
        </p:txBody>
      </p:sp>
    </p:spTree>
    <p:extLst>
      <p:ext uri="{BB962C8B-B14F-4D97-AF65-F5344CB8AC3E}">
        <p14:creationId xmlns:p14="http://schemas.microsoft.com/office/powerpoint/2010/main" val="321736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660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7775280" y="1707806"/>
            <a:ext cx="3442387" cy="3442387"/>
            <a:chOff x="2514599" y="1566862"/>
            <a:chExt cx="3810001" cy="3810001"/>
          </a:xfrm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87AFE1F3-2DF6-4ACF-9437-8C79F0889B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000" y="108000"/>
            <a:ext cx="6573838" cy="6635750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buNone/>
              <a:defRPr sz="1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744211"/>
            <a:ext cx="4680000" cy="3369577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>
              <a:lnSpc>
                <a:spcPts val="9000"/>
              </a:lnSpc>
            </a:pPr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69" name="Triangle isocèle 68">
            <a:extLst>
              <a:ext uri="{FF2B5EF4-FFF2-40B4-BE49-F238E27FC236}">
                <a16:creationId xmlns:a16="http://schemas.microsoft.com/office/drawing/2014/main" id="{8361B8AE-FA69-4D48-85CF-562C48593517}"/>
              </a:ext>
            </a:extLst>
          </p:cNvPr>
          <p:cNvSpPr/>
          <p:nvPr userDrawn="1"/>
        </p:nvSpPr>
        <p:spPr>
          <a:xfrm rot="10800000">
            <a:off x="2803689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0" name="Triangle isocèle 69">
            <a:extLst>
              <a:ext uri="{FF2B5EF4-FFF2-40B4-BE49-F238E27FC236}">
                <a16:creationId xmlns:a16="http://schemas.microsoft.com/office/drawing/2014/main" id="{B6A1E932-3467-40C1-AEB3-BF71625C8310}"/>
              </a:ext>
            </a:extLst>
          </p:cNvPr>
          <p:cNvSpPr/>
          <p:nvPr userDrawn="1"/>
        </p:nvSpPr>
        <p:spPr>
          <a:xfrm rot="10800000">
            <a:off x="2324207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1" name="Triangle isocèle 70">
            <a:extLst>
              <a:ext uri="{FF2B5EF4-FFF2-40B4-BE49-F238E27FC236}">
                <a16:creationId xmlns:a16="http://schemas.microsoft.com/office/drawing/2014/main" id="{7122E4D7-2A00-4656-AAD9-CFA98DD4E90E}"/>
              </a:ext>
            </a:extLst>
          </p:cNvPr>
          <p:cNvSpPr/>
          <p:nvPr userDrawn="1"/>
        </p:nvSpPr>
        <p:spPr>
          <a:xfrm>
            <a:off x="3748124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915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res de l’équipe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4180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Photo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Nom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Courte biographie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28" name="Espace réservé du texte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Fonction</a:t>
            </a:r>
          </a:p>
        </p:txBody>
      </p:sp>
      <p:sp>
        <p:nvSpPr>
          <p:cNvPr id="41" name="Espace réservé d’image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00409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Photo</a:t>
            </a:r>
          </a:p>
        </p:txBody>
      </p:sp>
      <p:sp>
        <p:nvSpPr>
          <p:cNvPr id="42" name="Espace réservé du texte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Nom</a:t>
            </a:r>
          </a:p>
        </p:txBody>
      </p:sp>
      <p:sp>
        <p:nvSpPr>
          <p:cNvPr id="43" name="Espace réservé du texte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Courte biographie</a:t>
            </a:r>
          </a:p>
        </p:txBody>
      </p:sp>
      <p:sp>
        <p:nvSpPr>
          <p:cNvPr id="44" name="Espace réservé du texte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Fonction</a:t>
            </a:r>
          </a:p>
        </p:txBody>
      </p:sp>
      <p:sp>
        <p:nvSpPr>
          <p:cNvPr id="45" name="Espace réservé d’image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045206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Photo</a:t>
            </a:r>
          </a:p>
        </p:txBody>
      </p:sp>
      <p:sp>
        <p:nvSpPr>
          <p:cNvPr id="46" name="Espace réservé du texte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Nom</a:t>
            </a:r>
          </a:p>
        </p:txBody>
      </p:sp>
      <p:sp>
        <p:nvSpPr>
          <p:cNvPr id="47" name="Espace réservé du texte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Courte biographie</a:t>
            </a:r>
          </a:p>
        </p:txBody>
      </p:sp>
      <p:sp>
        <p:nvSpPr>
          <p:cNvPr id="48" name="Espace réservé du texte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Titre</a:t>
            </a:r>
          </a:p>
        </p:txBody>
      </p:sp>
      <p:sp>
        <p:nvSpPr>
          <p:cNvPr id="18" name="Triangle isocèle 17" descr="Triangle décoratif">
            <a:extLst>
              <a:ext uri="{FF2B5EF4-FFF2-40B4-BE49-F238E27FC236}">
                <a16:creationId xmlns:a16="http://schemas.microsoft.com/office/drawing/2014/main" id="{8E5A8457-1B30-4458-8A74-EBC7529A80AC}"/>
              </a:ext>
            </a:extLst>
          </p:cNvPr>
          <p:cNvSpPr/>
          <p:nvPr userDrawn="1"/>
        </p:nvSpPr>
        <p:spPr>
          <a:xfrm rot="17100000">
            <a:off x="9640541" y="579173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9" name="Triangle isocèle 18" descr="Triangle décoratif">
            <a:extLst>
              <a:ext uri="{FF2B5EF4-FFF2-40B4-BE49-F238E27FC236}">
                <a16:creationId xmlns:a16="http://schemas.microsoft.com/office/drawing/2014/main" id="{6D78DF42-080D-4A03-9896-A9F0EA96D14F}"/>
              </a:ext>
            </a:extLst>
          </p:cNvPr>
          <p:cNvSpPr/>
          <p:nvPr userDrawn="1"/>
        </p:nvSpPr>
        <p:spPr>
          <a:xfrm>
            <a:off x="9712271" y="1256650"/>
            <a:ext cx="545742" cy="37077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0" name="Triangle isocèle 19" descr="Triangle décoratif">
            <a:extLst>
              <a:ext uri="{FF2B5EF4-FFF2-40B4-BE49-F238E27FC236}">
                <a16:creationId xmlns:a16="http://schemas.microsoft.com/office/drawing/2014/main" id="{30AAC518-6301-4101-954B-FDD81D91F8B7}"/>
              </a:ext>
            </a:extLst>
          </p:cNvPr>
          <p:cNvSpPr/>
          <p:nvPr userDrawn="1"/>
        </p:nvSpPr>
        <p:spPr>
          <a:xfrm rot="10800000">
            <a:off x="10947905" y="733541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C93CC81-5594-46D3-8702-EA80661EC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2604976" y="2674289"/>
            <a:ext cx="0" cy="126024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6438FE2-2FFE-4509-910B-C664B9523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6441206" y="2674290"/>
            <a:ext cx="0" cy="1260245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F389373-8813-47E5-8647-A58E018CB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10277436" y="2674291"/>
            <a:ext cx="0" cy="1260245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6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res de l’équipe 6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49" name="Espace réservé du texte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fr-FR" noProof="0" dirty="0"/>
              <a:t>Nom complet</a:t>
            </a:r>
          </a:p>
        </p:txBody>
      </p:sp>
      <p:sp>
        <p:nvSpPr>
          <p:cNvPr id="50" name="Espace réservé du texte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Fonction</a:t>
            </a:r>
          </a:p>
        </p:txBody>
      </p:sp>
      <p:sp>
        <p:nvSpPr>
          <p:cNvPr id="51" name="Espace réservé du texte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fr-FR" noProof="0" dirty="0"/>
              <a:t>Nom complet</a:t>
            </a:r>
          </a:p>
        </p:txBody>
      </p:sp>
      <p:sp>
        <p:nvSpPr>
          <p:cNvPr id="52" name="Espace réservé du texte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Fonction</a:t>
            </a:r>
          </a:p>
        </p:txBody>
      </p:sp>
      <p:sp>
        <p:nvSpPr>
          <p:cNvPr id="53" name="Espace réservé du texte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fr-FR" noProof="0" dirty="0"/>
              <a:t>Nom complet</a:t>
            </a:r>
          </a:p>
        </p:txBody>
      </p:sp>
      <p:sp>
        <p:nvSpPr>
          <p:cNvPr id="54" name="Espace réservé du texte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Fonction</a:t>
            </a:r>
          </a:p>
        </p:txBody>
      </p:sp>
      <p:sp>
        <p:nvSpPr>
          <p:cNvPr id="55" name="Espace réservé du texte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fr-FR" noProof="0" dirty="0"/>
              <a:t>Nom complet</a:t>
            </a:r>
          </a:p>
        </p:txBody>
      </p:sp>
      <p:sp>
        <p:nvSpPr>
          <p:cNvPr id="56" name="Espace réservé du texte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Fonction</a:t>
            </a:r>
          </a:p>
        </p:txBody>
      </p:sp>
      <p:sp>
        <p:nvSpPr>
          <p:cNvPr id="57" name="Espace réservé du texte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fr-FR" noProof="0" dirty="0"/>
              <a:t>Nom complet</a:t>
            </a:r>
          </a:p>
        </p:txBody>
      </p:sp>
      <p:sp>
        <p:nvSpPr>
          <p:cNvPr id="58" name="Espace réservé du texte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Fonction</a:t>
            </a:r>
          </a:p>
        </p:txBody>
      </p:sp>
      <p:sp>
        <p:nvSpPr>
          <p:cNvPr id="16" name="Espace réservé d’image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3235" y="2448116"/>
            <a:ext cx="1217130" cy="1217130"/>
          </a:xfrm>
          <a:prstGeom prst="cube">
            <a:avLst>
              <a:gd name="adj" fmla="val 10976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image</a:t>
            </a:r>
          </a:p>
        </p:txBody>
      </p:sp>
      <p:sp>
        <p:nvSpPr>
          <p:cNvPr id="59" name="Espace réservé d’image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577138" y="2448116"/>
            <a:ext cx="1217130" cy="1217130"/>
          </a:xfrm>
          <a:prstGeom prst="trapezoid">
            <a:avLst>
              <a:gd name="adj" fmla="val 13981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image</a:t>
            </a:r>
          </a:p>
        </p:txBody>
      </p:sp>
      <p:sp>
        <p:nvSpPr>
          <p:cNvPr id="60" name="Espace réservé d’image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521041" y="2448116"/>
            <a:ext cx="1217130" cy="1217130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image</a:t>
            </a:r>
          </a:p>
        </p:txBody>
      </p:sp>
      <p:sp>
        <p:nvSpPr>
          <p:cNvPr id="61" name="Espace réservé d’image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464944" y="2448116"/>
            <a:ext cx="1217130" cy="1217130"/>
          </a:xfrm>
          <a:prstGeom prst="bevel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image</a:t>
            </a:r>
          </a:p>
        </p:txBody>
      </p:sp>
      <p:sp>
        <p:nvSpPr>
          <p:cNvPr id="62" name="Espace réservé d’image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408847" y="2448116"/>
            <a:ext cx="1217130" cy="1217130"/>
          </a:xfrm>
          <a:prstGeom prst="cube">
            <a:avLst>
              <a:gd name="adj" fmla="val 45034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image</a:t>
            </a:r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fr-FR" noProof="0" dirty="0"/>
              <a:t>Nom complet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 dirty="0"/>
              <a:t>Titre</a:t>
            </a:r>
          </a:p>
        </p:txBody>
      </p:sp>
      <p:sp>
        <p:nvSpPr>
          <p:cNvPr id="23" name="Espace réservé d’image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352748" y="2448116"/>
            <a:ext cx="1217130" cy="1217130"/>
          </a:xfrm>
          <a:prstGeom prst="star24">
            <a:avLst>
              <a:gd name="adj" fmla="val 45514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48245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4CF12D3B-4C36-4144-B243-946E3641FB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0A91D902-B83C-4440-B743-224DF1A5EF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3592918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27226" y="2930402"/>
            <a:ext cx="4680000" cy="997196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rgbClr val="F2D3D0"/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chemeClr val="accent2">
                      <a:alpha val="40000"/>
                    </a:schemeClr>
                  </a:glow>
                  <a:outerShdw blurRad="25400" dist="25400" dir="2400000" algn="tl" rotWithShape="0">
                    <a:schemeClr val="accent4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fr-FR" noProof="0" dirty="0"/>
              <a:t>MERCI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4386" y="5005721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dirty="0"/>
              <a:t>Nom complet</a:t>
            </a:r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5596970" y="680116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5122607" y="1540171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5694355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8184D0A-B8E9-4D23-BA6B-957E71F9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4386" y="5317750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rtl="0"/>
            <a:r>
              <a:rPr lang="fr-FR" noProof="0" dirty="0"/>
              <a:t>Coordonnées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4C8AFF2-1AE8-44BD-952B-E0C3C2B35D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4386" y="5629780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rtl="0"/>
            <a:r>
              <a:rPr lang="fr-FR" noProof="0" dirty="0"/>
              <a:t>Poignée E-mail ou Réseaux sociaux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0367CEFF-5D91-4268-97B2-B70C8616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4386" y="5940992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rtl="0"/>
            <a:r>
              <a:rPr lang="fr-FR" noProof="0" dirty="0"/>
              <a:t>Site web</a:t>
            </a:r>
          </a:p>
        </p:txBody>
      </p:sp>
    </p:spTree>
    <p:extLst>
      <p:ext uri="{BB962C8B-B14F-4D97-AF65-F5344CB8AC3E}">
        <p14:creationId xmlns:p14="http://schemas.microsoft.com/office/powerpoint/2010/main" val="285238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071501"/>
          </a:xfrm>
          <a:prstGeom prst="rect">
            <a:avLst/>
          </a:prstGeom>
          <a:gradFill>
            <a:gsLst>
              <a:gs pos="0">
                <a:srgbClr val="BB95C2"/>
              </a:gs>
              <a:gs pos="100000">
                <a:srgbClr val="EC9AC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lIns="180000" tIns="72000" rIns="180000" bIns="72000"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2803689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2324207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3748124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1299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rme libre : Forme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pic>
        <p:nvPicPr>
          <p:cNvPr id="10" name="Image 9" descr="Étoile en arrière-plan&#10;&#10;Description générée avec un niveau de confiance élevé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439" y="108745"/>
            <a:ext cx="5417792" cy="6635005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7682767" y="1707806"/>
            <a:ext cx="3442387" cy="3442387"/>
            <a:chOff x="2514599" y="1566862"/>
            <a:chExt cx="3810001" cy="3810001"/>
          </a:xfrm>
          <a:effectLst>
            <a:glow rad="101600">
              <a:schemeClr val="accent2">
                <a:satMod val="175000"/>
                <a:alpha val="18000"/>
              </a:schemeClr>
            </a:glow>
          </a:effectLst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744211"/>
            <a:ext cx="4680000" cy="3369577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>
              <a:lnSpc>
                <a:spcPts val="9000"/>
              </a:lnSpc>
            </a:pPr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9033704" y="321681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8559341" y="1181736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9131089" y="6105745"/>
            <a:ext cx="545742" cy="370779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493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9CFDF63F-F228-483C-86A1-DA0EC8FF6AFA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3" name="Pentagone 12" descr="Pentagone décoratif">
            <a:extLst>
              <a:ext uri="{FF2B5EF4-FFF2-40B4-BE49-F238E27FC236}">
                <a16:creationId xmlns:a16="http://schemas.microsoft.com/office/drawing/2014/main" id="{C67F7F63-2B40-4EA2-AAA1-0C079C3CAE8B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Pentagone 13" descr="Pentagone décoratif">
            <a:extLst>
              <a:ext uri="{FF2B5EF4-FFF2-40B4-BE49-F238E27FC236}">
                <a16:creationId xmlns:a16="http://schemas.microsoft.com/office/drawing/2014/main" id="{A8DAE09D-74D4-443E-BAE5-7F5C4C87E346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5" name="Pentagone 14" descr="Pentagone décoratif">
            <a:extLst>
              <a:ext uri="{FF2B5EF4-FFF2-40B4-BE49-F238E27FC236}">
                <a16:creationId xmlns:a16="http://schemas.microsoft.com/office/drawing/2014/main" id="{38616A45-E00B-4F8A-9731-69E7E8979C7C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Pentagone 15" descr="Pentagone décoratif">
            <a:extLst>
              <a:ext uri="{FF2B5EF4-FFF2-40B4-BE49-F238E27FC236}">
                <a16:creationId xmlns:a16="http://schemas.microsoft.com/office/drawing/2014/main" id="{7AFDA987-4A5F-43E3-9E79-4B55AB7F27A7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FCA193A-09AA-4164-9400-3CD9F4ACE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101943" y="1978147"/>
            <a:ext cx="0" cy="2368624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2DE808D1-4CE0-494C-8377-D861C1270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887" y="1152000"/>
            <a:ext cx="5472113" cy="360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2400" b="1"/>
            </a:lvl1pPr>
          </a:lstStyle>
          <a:p>
            <a:pPr marL="0" lvl="0" indent="0" rtl="0">
              <a:buNone/>
            </a:pPr>
            <a:r>
              <a:rPr lang="fr-FR" noProof="0"/>
              <a:t>Modifier les styles du texte du masque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23DA5241-919D-4172-8D3A-EFB856CE5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7" y="1581663"/>
            <a:ext cx="5472113" cy="4608000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5352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6" descr="Pentagone décoratif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FACD5E-7735-4201-A673-C1293B32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5549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6" descr="Pentagone décoratif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656A78A-2095-49B7-B41C-CAEE526D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B4F63BC6-4C4E-4F33-A438-5D4DAF8FF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F721BB8D-FE11-4B7F-A4C5-0C45B6029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15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sépar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rme libre : Forme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pic>
        <p:nvPicPr>
          <p:cNvPr id="10" name="Image 9" descr="Étoile en arrière-plan&#10;&#10;Description générée avec un niveau de confiance élevé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439" y="108745"/>
            <a:ext cx="5417792" cy="6635005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7682767" y="1707806"/>
            <a:ext cx="3442387" cy="3442387"/>
            <a:chOff x="2514599" y="1566862"/>
            <a:chExt cx="3810001" cy="3810001"/>
          </a:xfrm>
          <a:effectLst>
            <a:glow rad="101600">
              <a:schemeClr val="accent2">
                <a:satMod val="175000"/>
                <a:alpha val="18000"/>
              </a:schemeClr>
            </a:glow>
          </a:effectLst>
        </p:grpSpPr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744211"/>
            <a:ext cx="4680000" cy="3369577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>
              <a:lnSpc>
                <a:spcPts val="9000"/>
              </a:lnSpc>
            </a:pPr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9033704" y="321681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8559341" y="1181736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9131089" y="6105745"/>
            <a:ext cx="545742" cy="370779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0" name="Espace réservé d’image 4">
            <a:extLst>
              <a:ext uri="{FF2B5EF4-FFF2-40B4-BE49-F238E27FC236}">
                <a16:creationId xmlns:a16="http://schemas.microsoft.com/office/drawing/2014/main" id="{96748E81-F9A7-41A7-A0B7-4E33596E4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000" y="107998"/>
            <a:ext cx="6573838" cy="664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None/>
              <a:defRPr sz="1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</p:spTree>
    <p:extLst>
      <p:ext uri="{BB962C8B-B14F-4D97-AF65-F5344CB8AC3E}">
        <p14:creationId xmlns:p14="http://schemas.microsoft.com/office/powerpoint/2010/main" val="13132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6" descr="Pentagone décoratif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A169961-3E13-46E0-A5A9-4B9363FA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AA10E804-9793-4058-9C4E-69337CBCE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14" name="Espace réservé d’image 2">
            <a:extLst>
              <a:ext uri="{FF2B5EF4-FFF2-40B4-BE49-F238E27FC236}">
                <a16:creationId xmlns:a16="http://schemas.microsoft.com/office/drawing/2014/main" id="{7B465D63-4FBE-45A8-A1B3-0D4DC0C8B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292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6" descr="Pentagone décoratif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Pentagone 7" descr="Pentagone décoratif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Pentagone 8" descr="Pentagone décoratif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0" name="Pentagone 9" descr="Pentagone décoratif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1" name="Pentagone 10" descr="Pentagone décoratif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nd titre et contenu 1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39" y="110679"/>
            <a:ext cx="5417792" cy="6636642"/>
          </a:xfrm>
          <a:prstGeom prst="rect">
            <a:avLst/>
          </a:prstGeom>
        </p:spPr>
      </p:pic>
      <p:grpSp>
        <p:nvGrpSpPr>
          <p:cNvPr id="87" name="Groupe 86">
            <a:extLst>
              <a:ext uri="{FF2B5EF4-FFF2-40B4-BE49-F238E27FC236}">
                <a16:creationId xmlns:a16="http://schemas.microsoft.com/office/drawing/2014/main" id="{07C054AA-E3A3-42AB-8B37-40834D37CF6E}"/>
              </a:ext>
            </a:extLst>
          </p:cNvPr>
          <p:cNvGrpSpPr/>
          <p:nvPr userDrawn="1"/>
        </p:nvGrpSpPr>
        <p:grpSpPr>
          <a:xfrm rot="4830719">
            <a:off x="6272250" y="1402620"/>
            <a:ext cx="4776768" cy="4776768"/>
            <a:chOff x="2514599" y="1566862"/>
            <a:chExt cx="3810001" cy="3810001"/>
          </a:xfrm>
          <a:effectLst/>
          <a:scene3d>
            <a:camera prst="perspectiveHeroicExtremeLeftFacing">
              <a:rot lat="3600000" lon="8700000" rev="21425485"/>
            </a:camera>
            <a:lightRig rig="threePt" dir="t"/>
          </a:scene3d>
        </p:grpSpPr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105F05A7-19D8-47E9-8E1E-EBF5BEE63F8F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EF76C999-384E-4CDF-B067-20C266C20929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DB0A4509-C1E6-41C0-A445-D594BD9AF27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BD6427C7-F7B1-4DDE-BB21-F4EB36854E30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B94D566B-C3C1-4BA4-A9A2-0C3A1383D1A4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 92">
              <a:extLst>
                <a:ext uri="{FF2B5EF4-FFF2-40B4-BE49-F238E27FC236}">
                  <a16:creationId xmlns:a16="http://schemas.microsoft.com/office/drawing/2014/main" id="{029B55C6-A101-4ED1-82B0-93D9A4F19D2D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A44AF71C-2AEF-48FC-AE7A-4E04420C10D0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657E18E4-21A4-4BA0-8A56-89F9E768DB2E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71B1CA4C-DFF2-4679-B140-C9CC5F527ECC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7A03AAD7-6E9C-423B-AD9D-5225648A8D8F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2EAFE3DB-13F9-40B6-B1C1-AB299A212232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B1DD5846-BA52-4D9E-AA8C-E712BE8D50C8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126970FC-C34A-48F9-83EA-B82AB3301B9E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4E11F40C-BF39-48A9-8E70-101DD6329938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1C56504D-B531-4D70-B7D7-C7421C75ABD8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2B9812CE-305D-4B1E-9949-6227300ECF0C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885C97CA-C940-4A78-B7D0-B818C5F001B8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ADCA6B46-0180-42D4-83FC-91D23A4BDC90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33D60C92-0CDD-4013-AD1F-B86A31EC6D97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135FEE4F-EAAB-4D51-A1C5-5817482F60B2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014D892D-5497-40B1-9C03-40900E9AFF6F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ACA80F2A-2EA1-48B5-95FE-DDC9E7A9A111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E0FDE0C-41D3-4C98-AD25-4AE80A396C45}"/>
              </a:ext>
            </a:extLst>
          </p:cNvPr>
          <p:cNvGrpSpPr/>
          <p:nvPr userDrawn="1"/>
        </p:nvGrpSpPr>
        <p:grpSpPr>
          <a:xfrm rot="4830719">
            <a:off x="6234150" y="1387380"/>
            <a:ext cx="4776768" cy="4776768"/>
            <a:chOff x="2514599" y="1566862"/>
            <a:chExt cx="3810001" cy="3810001"/>
          </a:xfrm>
          <a:effectLst/>
          <a:scene3d>
            <a:camera prst="perspectiveHeroicExtremeLeftFacing">
              <a:rot lat="3600000" lon="8400000" rev="21425485"/>
            </a:camera>
            <a:lightRig rig="threePt" dir="t"/>
          </a:scene3d>
        </p:grpSpPr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D9CFF04F-0D8B-45D8-9B05-AD26DEC36FCC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6315BA41-326B-42D4-A1D8-05F4608975CF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1B81AE0-0B3E-4B97-94DD-360E3A6C9CFA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04830BA5-AF14-4971-A1B3-D9F9AC506F5C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D2D32018-5E3A-423F-965D-5CAC37E87FB8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55C2D65A-2276-4A8E-8938-C9902AEBFDF3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AC5894B0-BA94-472F-9DE6-66719F59E06A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CD333D5E-763D-41D0-9EB6-04AEB55E5870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058C2B7D-73D8-4AE7-92FE-56BD7B98907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E2CB4F42-BF09-4A04-9B2C-4C0D7C397A49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6A738B72-F45F-45E1-8786-3677E5DE0E13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ACC49675-3B9B-43DA-BC6D-31D6DDC252FA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918218CA-9F67-4796-829A-CA3F8B182298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123386D0-309D-4E98-A831-2F6662E2D93B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C93684FC-99F2-49BD-9E9E-D05016FC2F27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C4A0A0CC-9933-4960-8F04-F325B76CEA59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DBEEC793-4555-4EAC-B53D-FD4916374A99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C5D6FE50-17F4-4669-BF3C-D1919C73813F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C5EFC99B-1126-48DC-AF65-1EE6748D497C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8024C302-8061-4BCA-9674-3806C60BA83D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72162FDB-F5E2-4368-884C-26EB84F6C014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EFC0AE33-1FED-49D7-A92C-F53F0BBCAEAA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Forme libre : Forme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744211"/>
            <a:ext cx="4680000" cy="3369577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>
              <a:lnSpc>
                <a:spcPts val="9000"/>
              </a:lnSpc>
            </a:pPr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7100000">
            <a:off x="8226706" y="708102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8492289" y="1144167"/>
            <a:ext cx="545742" cy="370779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3" name="Espace réservé du texte 7">
            <a:extLst>
              <a:ext uri="{FF2B5EF4-FFF2-40B4-BE49-F238E27FC236}">
                <a16:creationId xmlns:a16="http://schemas.microsoft.com/office/drawing/2014/main" id="{EE282D98-25F1-41A2-8741-5498A0B37E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100" y="677863"/>
            <a:ext cx="5027613" cy="5027612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9083730" y="1158583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6" name="Pentagone 55" descr="Pentagone décoratif">
            <a:extLst>
              <a:ext uri="{FF2B5EF4-FFF2-40B4-BE49-F238E27FC236}">
                <a16:creationId xmlns:a16="http://schemas.microsoft.com/office/drawing/2014/main" id="{D15BB2C0-BD5B-4059-B6DD-D4F308F67614}"/>
              </a:ext>
            </a:extLst>
          </p:cNvPr>
          <p:cNvSpPr/>
          <p:nvPr userDrawn="1"/>
        </p:nvSpPr>
        <p:spPr>
          <a:xfrm rot="9580640">
            <a:off x="6481222" y="2964189"/>
            <a:ext cx="757111" cy="721058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7" name="Pentagone 56" descr="Pentagone décoratif">
            <a:extLst>
              <a:ext uri="{FF2B5EF4-FFF2-40B4-BE49-F238E27FC236}">
                <a16:creationId xmlns:a16="http://schemas.microsoft.com/office/drawing/2014/main" id="{5952E374-4F31-499D-AE65-70BE93A687B1}"/>
              </a:ext>
            </a:extLst>
          </p:cNvPr>
          <p:cNvSpPr/>
          <p:nvPr userDrawn="1"/>
        </p:nvSpPr>
        <p:spPr>
          <a:xfrm rot="2023435">
            <a:off x="6293127" y="2835173"/>
            <a:ext cx="406272" cy="386926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8" name="Pentagone 57" descr="Pentagone décoratif">
            <a:extLst>
              <a:ext uri="{FF2B5EF4-FFF2-40B4-BE49-F238E27FC236}">
                <a16:creationId xmlns:a16="http://schemas.microsoft.com/office/drawing/2014/main" id="{0AD25D5C-1169-4033-9219-1AF667F17F0B}"/>
              </a:ext>
            </a:extLst>
          </p:cNvPr>
          <p:cNvSpPr/>
          <p:nvPr userDrawn="1"/>
        </p:nvSpPr>
        <p:spPr>
          <a:xfrm rot="5080640">
            <a:off x="4738201" y="1787439"/>
            <a:ext cx="688283" cy="655507"/>
          </a:xfrm>
          <a:prstGeom prst="pentagon">
            <a:avLst/>
          </a:prstGeom>
          <a:solidFill>
            <a:srgbClr val="FF928F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378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titre et contenu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08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l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91172A-F087-4B05-BBF5-B59D05196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1849D9-E4F1-44D4-A304-70B21F3B3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F1B57FF-E36C-4DEA-BDDC-99E2F2562F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100" y="677863"/>
            <a:ext cx="5027613" cy="5027612"/>
          </a:xfrm>
        </p:spPr>
        <p:txBody>
          <a:bodyPr rtlCol="0" anchor="b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2672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s l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F8F88439-2E2F-420C-B2D5-AC87C621BD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54095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374" y="1152000"/>
            <a:ext cx="5301626" cy="4751250"/>
          </a:xfrm>
        </p:spPr>
        <p:txBody>
          <a:bodyPr wrap="square" numCol="1" spcCol="0" rtlCol="0"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29B30B9-EFA7-4032-827D-3AB4E7F2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110578" y="2326579"/>
            <a:ext cx="6083250" cy="1646095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Puc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BEFB43-ACFA-458E-95C9-894ED14FB0B8}"/>
              </a:ext>
            </a:extLst>
          </p:cNvPr>
          <p:cNvSpPr/>
          <p:nvPr userDrawn="1"/>
        </p:nvSpPr>
        <p:spPr>
          <a:xfrm>
            <a:off x="108000" y="108001"/>
            <a:ext cx="11976000" cy="38036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50FBDB-A24F-4F9F-A64F-74B00594AFC2}"/>
              </a:ext>
            </a:extLst>
          </p:cNvPr>
          <p:cNvSpPr/>
          <p:nvPr userDrawn="1"/>
        </p:nvSpPr>
        <p:spPr>
          <a:xfrm>
            <a:off x="108000" y="3911600"/>
            <a:ext cx="11979225" cy="22796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 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38143612-6715-4267-8D14-657C6B2F92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9951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561AA4B-694F-4E39-B6A3-1A4343C3F6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3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082027BF-A05E-4BBB-AC62-E4F52D63AF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28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60850ADC-5F1A-46E8-9FF1-20984BF32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14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A36EC0DD-DF7C-4528-B4E0-956CC4C45A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3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B31E5A1A-85AF-4BC4-9723-254BB59B5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876265F-E461-4542-AAD2-D879C7BE11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38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7126C52-CB79-436E-B0D2-FF44B1C13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04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A59B622B-6848-462F-BD9E-B77197AE3C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9943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A72188F1-FB33-4B07-A4D2-8766FEB269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9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30" name="Espace réservé d’image 29">
            <a:extLst>
              <a:ext uri="{FF2B5EF4-FFF2-40B4-BE49-F238E27FC236}">
                <a16:creationId xmlns:a16="http://schemas.microsoft.com/office/drawing/2014/main" id="{CEE263FB-A4B6-4262-9E28-F5BE04D276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9456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32" name="Espace réservé d’image 31">
            <a:extLst>
              <a:ext uri="{FF2B5EF4-FFF2-40B4-BE49-F238E27FC236}">
                <a16:creationId xmlns:a16="http://schemas.microsoft.com/office/drawing/2014/main" id="{882E5BE9-B6C6-40B9-8C58-232DCF4651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8961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34" name="Espace réservé d’image 33">
            <a:extLst>
              <a:ext uri="{FF2B5EF4-FFF2-40B4-BE49-F238E27FC236}">
                <a16:creationId xmlns:a16="http://schemas.microsoft.com/office/drawing/2014/main" id="{04B0B39C-CAA8-403A-9050-85F193E6823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8466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36" name="Espace réservé d’image 35">
            <a:extLst>
              <a:ext uri="{FF2B5EF4-FFF2-40B4-BE49-F238E27FC236}">
                <a16:creationId xmlns:a16="http://schemas.microsoft.com/office/drawing/2014/main" id="{0B046FAC-30FD-4FF9-99EF-8D0429015DD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971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DD25A4B-413E-4F3B-A6B1-FB87ABA3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6162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97EC0C2-B526-47F7-B368-62FAF6AC5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49403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48E637F-ACCC-4022-8AE0-75FA2B0A9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2517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7372FDE-7F88-43EF-B037-C5C6B320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95758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3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F8F88439-2E2F-420C-B2D5-AC87C621BD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000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19" name="Titre 4">
            <a:extLst>
              <a:ext uri="{FF2B5EF4-FFF2-40B4-BE49-F238E27FC236}">
                <a16:creationId xmlns:a16="http://schemas.microsoft.com/office/drawing/2014/main" id="{4BF8DEF3-C707-4695-8289-A7711DFC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219329" y="2326579"/>
            <a:ext cx="6083250" cy="1646095"/>
          </a:xfrm>
          <a:gradFill>
            <a:gsLst>
              <a:gs pos="0">
                <a:schemeClr val="accent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 dirty="0">
                <a:solidFill>
                  <a:schemeClr val="tx1"/>
                </a:solidFill>
              </a:defRPr>
            </a:lvl1pPr>
          </a:lstStyle>
          <a:p>
            <a:pPr marL="0" lvl="0" algn="ctr"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8E3EAD4-15D7-432A-8B0A-DC2D111A2E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7401" y="4432795"/>
            <a:ext cx="1620000" cy="1019255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1C6E612-85D9-4ADF-89D8-C2A8144E1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7201" y="3955716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85BE1C74-5612-4143-A6A0-9ABB2C58E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3023" y="3955716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80C5C49B-CF68-4827-B4F9-A6DC6C5581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3173" y="4432795"/>
            <a:ext cx="1620000" cy="1019255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15" name="Espace réservé du texte 17">
            <a:extLst>
              <a:ext uri="{FF2B5EF4-FFF2-40B4-BE49-F238E27FC236}">
                <a16:creationId xmlns:a16="http://schemas.microsoft.com/office/drawing/2014/main" id="{905B2A5F-2BE7-4B00-9E44-0DF572969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8844" y="3955716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16" name="Espace réservé du texte 19">
            <a:extLst>
              <a:ext uri="{FF2B5EF4-FFF2-40B4-BE49-F238E27FC236}">
                <a16:creationId xmlns:a16="http://schemas.microsoft.com/office/drawing/2014/main" id="{4F40F98E-725D-4417-9E38-1835C92B82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98944" y="4432795"/>
            <a:ext cx="1620000" cy="1019255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20" name="Espace réservé d’image 5">
            <a:extLst>
              <a:ext uri="{FF2B5EF4-FFF2-40B4-BE49-F238E27FC236}">
                <a16:creationId xmlns:a16="http://schemas.microsoft.com/office/drawing/2014/main" id="{7B357BCD-40B4-1345-BF04-D10DBCF97A8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6305" y="3069267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21" name="Espace réservé d’image 29">
            <a:extLst>
              <a:ext uri="{FF2B5EF4-FFF2-40B4-BE49-F238E27FC236}">
                <a16:creationId xmlns:a16="http://schemas.microsoft.com/office/drawing/2014/main" id="{32327030-7B91-D540-BB8B-4FA022B2EB6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2127" y="3069267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22" name="Espace réservé d’image 31">
            <a:extLst>
              <a:ext uri="{FF2B5EF4-FFF2-40B4-BE49-F238E27FC236}">
                <a16:creationId xmlns:a16="http://schemas.microsoft.com/office/drawing/2014/main" id="{5013D7C3-E45B-144D-8A30-4272D8040D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997948" y="3069267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CB492DF-015F-4763-8E2B-9FCAC513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454775" y="2570163"/>
            <a:ext cx="0" cy="2881887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4C92078-CAC9-4E77-A670-543037FD1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50250" y="2570163"/>
            <a:ext cx="0" cy="2881887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4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uces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084000"/>
          </a:xfrm>
          <a:prstGeom prst="rect">
            <a:avLst/>
          </a:prstGeom>
          <a:gradFill>
            <a:gsLst>
              <a:gs pos="3000">
                <a:schemeClr val="accent2">
                  <a:lumMod val="75000"/>
                </a:schemeClr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fr-FR" noProof="0" dirty="0"/>
              <a:t>MODIFIER VOTRE TITRE RÉTRO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algn="ctr"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algn="ctr" rtl="0">
              <a:buNone/>
            </a:pPr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91172A-F087-4B05-BBF5-B59D05196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1849D9-E4F1-44D4-A304-70B21F3B3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AA06333A-C124-4995-B25B-1D276C2235C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29447" y="1994192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47" name="Espace réservé du texte 11">
            <a:extLst>
              <a:ext uri="{FF2B5EF4-FFF2-40B4-BE49-F238E27FC236}">
                <a16:creationId xmlns:a16="http://schemas.microsoft.com/office/drawing/2014/main" id="{D0AC3B9F-C3EB-4D0D-BE66-20D7DD20EA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9447" y="1517113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48" name="Espace réservé du texte 13">
            <a:extLst>
              <a:ext uri="{FF2B5EF4-FFF2-40B4-BE49-F238E27FC236}">
                <a16:creationId xmlns:a16="http://schemas.microsoft.com/office/drawing/2014/main" id="{E298DC35-E99A-4B45-94FA-51633D4707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4472" y="1517113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49" name="Espace réservé du texte 15">
            <a:extLst>
              <a:ext uri="{FF2B5EF4-FFF2-40B4-BE49-F238E27FC236}">
                <a16:creationId xmlns:a16="http://schemas.microsoft.com/office/drawing/2014/main" id="{CB1F74CA-7077-4738-BFE9-E05E1690BF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4472" y="1994192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FC12520D-8D8F-419B-9EE1-5F67287E55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9447" y="4446394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51" name="Espace réservé du texte 19">
            <a:extLst>
              <a:ext uri="{FF2B5EF4-FFF2-40B4-BE49-F238E27FC236}">
                <a16:creationId xmlns:a16="http://schemas.microsoft.com/office/drawing/2014/main" id="{F3980D03-4C43-475B-A285-BA1139706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9447" y="4923473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52" name="Espace réservé du texte 21">
            <a:extLst>
              <a:ext uri="{FF2B5EF4-FFF2-40B4-BE49-F238E27FC236}">
                <a16:creationId xmlns:a16="http://schemas.microsoft.com/office/drawing/2014/main" id="{54794606-10B0-4B0F-B3E1-16C51FA45F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4472" y="4446394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fr-FR" noProof="0" dirty="0"/>
              <a:t>Titre de puce</a:t>
            </a:r>
          </a:p>
        </p:txBody>
      </p:sp>
      <p:sp>
        <p:nvSpPr>
          <p:cNvPr id="53" name="Espace réservé du texte 23">
            <a:extLst>
              <a:ext uri="{FF2B5EF4-FFF2-40B4-BE49-F238E27FC236}">
                <a16:creationId xmlns:a16="http://schemas.microsoft.com/office/drawing/2014/main" id="{E06D8694-0C24-4632-8BC3-F49FAFA380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24472" y="4923473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 dirty="0"/>
              <a:t>Description de puce</a:t>
            </a:r>
          </a:p>
        </p:txBody>
      </p:sp>
      <p:sp>
        <p:nvSpPr>
          <p:cNvPr id="42" name="Espace réservé d’image 5">
            <a:extLst>
              <a:ext uri="{FF2B5EF4-FFF2-40B4-BE49-F238E27FC236}">
                <a16:creationId xmlns:a16="http://schemas.microsoft.com/office/drawing/2014/main" id="{641A20CB-0806-4E4D-A26A-E507CCD444D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98551" y="536795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43" name="Espace réservé d’image 29">
            <a:extLst>
              <a:ext uri="{FF2B5EF4-FFF2-40B4-BE49-F238E27FC236}">
                <a16:creationId xmlns:a16="http://schemas.microsoft.com/office/drawing/2014/main" id="{E7FE2AA6-DF38-784C-A5E4-CCC29BAC970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93576" y="536795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44" name="Espace réservé d’image 5">
            <a:extLst>
              <a:ext uri="{FF2B5EF4-FFF2-40B4-BE49-F238E27FC236}">
                <a16:creationId xmlns:a16="http://schemas.microsoft.com/office/drawing/2014/main" id="{CAAAAF54-96C1-7249-9CC9-B114482106B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98551" y="3447303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sp>
        <p:nvSpPr>
          <p:cNvPr id="57" name="Espace réservé d’image 29">
            <a:extLst>
              <a:ext uri="{FF2B5EF4-FFF2-40B4-BE49-F238E27FC236}">
                <a16:creationId xmlns:a16="http://schemas.microsoft.com/office/drawing/2014/main" id="{96402660-D612-AE40-9894-BDA8C9034B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93576" y="3447303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Icône d’insertion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CDF7DB65-3C5B-4EDB-A955-ABBDB1E9B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164147" y="473682"/>
            <a:ext cx="0" cy="223260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B94532BF-8ADC-4104-B50B-62223D310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164147" y="3429000"/>
            <a:ext cx="0" cy="223260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0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CF6BE8-6FC0-4B2E-8502-B24A8E5B2BF7}"/>
              </a:ext>
            </a:extLst>
          </p:cNvPr>
          <p:cNvSpPr/>
          <p:nvPr userDrawn="1"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751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009" y="6339682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417" y="6243638"/>
            <a:ext cx="370573" cy="5572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19B51A1E-902D-48AF-9020-955120F399B6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12EA82FD-0EBA-44E1-8BA8-6DA38DEA7F36}"/>
              </a:ext>
            </a:extLst>
          </p:cNvPr>
          <p:cNvSpPr/>
          <p:nvPr userDrawn="1"/>
        </p:nvSpPr>
        <p:spPr>
          <a:xfrm>
            <a:off x="-2" y="-508000"/>
            <a:ext cx="12192002" cy="7365999"/>
          </a:xfrm>
          <a:custGeom>
            <a:avLst/>
            <a:gdLst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2084002 w 12207886"/>
              <a:gd name="connsiteY4" fmla="*/ 0 h 6858000"/>
              <a:gd name="connsiteX5" fmla="*/ 12192002 w 12207886"/>
              <a:gd name="connsiteY5" fmla="*/ 0 h 6858000"/>
              <a:gd name="connsiteX6" fmla="*/ 12192002 w 12207886"/>
              <a:gd name="connsiteY6" fmla="*/ 1 h 6858000"/>
              <a:gd name="connsiteX7" fmla="*/ 12207884 w 12207886"/>
              <a:gd name="connsiteY7" fmla="*/ 1 h 6858000"/>
              <a:gd name="connsiteX8" fmla="*/ 12207884 w 12207886"/>
              <a:gd name="connsiteY8" fmla="*/ 108001 h 6858000"/>
              <a:gd name="connsiteX9" fmla="*/ 12192002 w 12207886"/>
              <a:gd name="connsiteY9" fmla="*/ 108001 h 6858000"/>
              <a:gd name="connsiteX10" fmla="*/ 12192002 w 12207886"/>
              <a:gd name="connsiteY10" fmla="*/ 6750000 h 6858000"/>
              <a:gd name="connsiteX11" fmla="*/ 12207886 w 12207886"/>
              <a:gd name="connsiteY11" fmla="*/ 6750000 h 6858000"/>
              <a:gd name="connsiteX12" fmla="*/ 12207886 w 12207886"/>
              <a:gd name="connsiteY12" fmla="*/ 6858000 h 6858000"/>
              <a:gd name="connsiteX13" fmla="*/ 12192002 w 12207886"/>
              <a:gd name="connsiteY13" fmla="*/ 6858000 h 6858000"/>
              <a:gd name="connsiteX14" fmla="*/ 12192002 w 12207886"/>
              <a:gd name="connsiteY14" fmla="*/ 6858000 h 6858000"/>
              <a:gd name="connsiteX15" fmla="*/ 12084002 w 12207886"/>
              <a:gd name="connsiteY15" fmla="*/ 6858000 h 6858000"/>
              <a:gd name="connsiteX16" fmla="*/ 12084002 w 12207886"/>
              <a:gd name="connsiteY16" fmla="*/ 6858000 h 6858000"/>
              <a:gd name="connsiteX17" fmla="*/ 108003 w 12207886"/>
              <a:gd name="connsiteY17" fmla="*/ 6858000 h 6858000"/>
              <a:gd name="connsiteX18" fmla="*/ 108003 w 12207886"/>
              <a:gd name="connsiteY18" fmla="*/ 6858000 h 6858000"/>
              <a:gd name="connsiteX19" fmla="*/ 3 w 12207886"/>
              <a:gd name="connsiteY19" fmla="*/ 6858000 h 6858000"/>
              <a:gd name="connsiteX20" fmla="*/ 3 w 12207886"/>
              <a:gd name="connsiteY20" fmla="*/ 6858000 h 6858000"/>
              <a:gd name="connsiteX21" fmla="*/ 1 w 12207886"/>
              <a:gd name="connsiteY21" fmla="*/ 6858000 h 6858000"/>
              <a:gd name="connsiteX22" fmla="*/ 1 w 12207886"/>
              <a:gd name="connsiteY22" fmla="*/ 6750000 h 6858000"/>
              <a:gd name="connsiteX23" fmla="*/ 3 w 12207886"/>
              <a:gd name="connsiteY23" fmla="*/ 6750000 h 6858000"/>
              <a:gd name="connsiteX24" fmla="*/ 3 w 12207886"/>
              <a:gd name="connsiteY24" fmla="*/ 108001 h 6858000"/>
              <a:gd name="connsiteX25" fmla="*/ 0 w 12207886"/>
              <a:gd name="connsiteY25" fmla="*/ 108001 h 6858000"/>
              <a:gd name="connsiteX26" fmla="*/ 0 w 12207886"/>
              <a:gd name="connsiteY26" fmla="*/ 1 h 6858000"/>
              <a:gd name="connsiteX27" fmla="*/ 3 w 12207886"/>
              <a:gd name="connsiteY27" fmla="*/ 1 h 6858000"/>
              <a:gd name="connsiteX28" fmla="*/ 3 w 12207886"/>
              <a:gd name="connsiteY28" fmla="*/ 0 h 6858000"/>
              <a:gd name="connsiteX29" fmla="*/ 108003 w 12207886"/>
              <a:gd name="connsiteY29" fmla="*/ 0 h 6858000"/>
              <a:gd name="connsiteX30" fmla="*/ 108003 w 12207886"/>
              <a:gd name="connsiteY30" fmla="*/ 1 h 6858000"/>
              <a:gd name="connsiteX31" fmla="*/ 12084002 w 12207886"/>
              <a:gd name="connsiteY31" fmla="*/ 1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207884 w 12207886"/>
              <a:gd name="connsiteY8" fmla="*/ 1 h 6858000"/>
              <a:gd name="connsiteX9" fmla="*/ 12192002 w 12207886"/>
              <a:gd name="connsiteY9" fmla="*/ 108001 h 6858000"/>
              <a:gd name="connsiteX10" fmla="*/ 12192002 w 12207886"/>
              <a:gd name="connsiteY10" fmla="*/ 6750000 h 6858000"/>
              <a:gd name="connsiteX11" fmla="*/ 12207886 w 12207886"/>
              <a:gd name="connsiteY11" fmla="*/ 6750000 h 6858000"/>
              <a:gd name="connsiteX12" fmla="*/ 12207886 w 12207886"/>
              <a:gd name="connsiteY12" fmla="*/ 6858000 h 6858000"/>
              <a:gd name="connsiteX13" fmla="*/ 12192002 w 12207886"/>
              <a:gd name="connsiteY13" fmla="*/ 6858000 h 6858000"/>
              <a:gd name="connsiteX14" fmla="*/ 12192002 w 12207886"/>
              <a:gd name="connsiteY14" fmla="*/ 6858000 h 6858000"/>
              <a:gd name="connsiteX15" fmla="*/ 12084002 w 12207886"/>
              <a:gd name="connsiteY15" fmla="*/ 6858000 h 6858000"/>
              <a:gd name="connsiteX16" fmla="*/ 12084002 w 12207886"/>
              <a:gd name="connsiteY16" fmla="*/ 6858000 h 6858000"/>
              <a:gd name="connsiteX17" fmla="*/ 108003 w 12207886"/>
              <a:gd name="connsiteY17" fmla="*/ 6858000 h 6858000"/>
              <a:gd name="connsiteX18" fmla="*/ 108003 w 12207886"/>
              <a:gd name="connsiteY18" fmla="*/ 6858000 h 6858000"/>
              <a:gd name="connsiteX19" fmla="*/ 3 w 12207886"/>
              <a:gd name="connsiteY19" fmla="*/ 6858000 h 6858000"/>
              <a:gd name="connsiteX20" fmla="*/ 3 w 12207886"/>
              <a:gd name="connsiteY20" fmla="*/ 6858000 h 6858000"/>
              <a:gd name="connsiteX21" fmla="*/ 1 w 12207886"/>
              <a:gd name="connsiteY21" fmla="*/ 6858000 h 6858000"/>
              <a:gd name="connsiteX22" fmla="*/ 1 w 12207886"/>
              <a:gd name="connsiteY22" fmla="*/ 6750000 h 6858000"/>
              <a:gd name="connsiteX23" fmla="*/ 3 w 12207886"/>
              <a:gd name="connsiteY23" fmla="*/ 6750000 h 6858000"/>
              <a:gd name="connsiteX24" fmla="*/ 3 w 12207886"/>
              <a:gd name="connsiteY24" fmla="*/ 108001 h 6858000"/>
              <a:gd name="connsiteX25" fmla="*/ 0 w 12207886"/>
              <a:gd name="connsiteY25" fmla="*/ 108001 h 6858000"/>
              <a:gd name="connsiteX26" fmla="*/ 0 w 12207886"/>
              <a:gd name="connsiteY26" fmla="*/ 1 h 6858000"/>
              <a:gd name="connsiteX27" fmla="*/ 3 w 12207886"/>
              <a:gd name="connsiteY27" fmla="*/ 1 h 6858000"/>
              <a:gd name="connsiteX28" fmla="*/ 3 w 12207886"/>
              <a:gd name="connsiteY28" fmla="*/ 0 h 6858000"/>
              <a:gd name="connsiteX29" fmla="*/ 108003 w 12207886"/>
              <a:gd name="connsiteY29" fmla="*/ 0 h 6858000"/>
              <a:gd name="connsiteX30" fmla="*/ 108003 w 12207886"/>
              <a:gd name="connsiteY30" fmla="*/ 1 h 6858000"/>
              <a:gd name="connsiteX31" fmla="*/ 12084002 w 12207886"/>
              <a:gd name="connsiteY31" fmla="*/ 1 h 6858000"/>
              <a:gd name="connsiteX32" fmla="*/ 12084002 w 12207886"/>
              <a:gd name="connsiteY32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108001 h 6858000"/>
              <a:gd name="connsiteX9" fmla="*/ 12192002 w 12207886"/>
              <a:gd name="connsiteY9" fmla="*/ 6750000 h 6858000"/>
              <a:gd name="connsiteX10" fmla="*/ 12207886 w 12207886"/>
              <a:gd name="connsiteY10" fmla="*/ 6750000 h 6858000"/>
              <a:gd name="connsiteX11" fmla="*/ 12207886 w 12207886"/>
              <a:gd name="connsiteY11" fmla="*/ 6858000 h 6858000"/>
              <a:gd name="connsiteX12" fmla="*/ 12192002 w 12207886"/>
              <a:gd name="connsiteY12" fmla="*/ 6858000 h 6858000"/>
              <a:gd name="connsiteX13" fmla="*/ 12192002 w 12207886"/>
              <a:gd name="connsiteY13" fmla="*/ 6858000 h 6858000"/>
              <a:gd name="connsiteX14" fmla="*/ 12084002 w 12207886"/>
              <a:gd name="connsiteY14" fmla="*/ 6858000 h 6858000"/>
              <a:gd name="connsiteX15" fmla="*/ 12084002 w 12207886"/>
              <a:gd name="connsiteY15" fmla="*/ 6858000 h 6858000"/>
              <a:gd name="connsiteX16" fmla="*/ 108003 w 12207886"/>
              <a:gd name="connsiteY16" fmla="*/ 6858000 h 6858000"/>
              <a:gd name="connsiteX17" fmla="*/ 108003 w 12207886"/>
              <a:gd name="connsiteY17" fmla="*/ 6858000 h 6858000"/>
              <a:gd name="connsiteX18" fmla="*/ 3 w 12207886"/>
              <a:gd name="connsiteY18" fmla="*/ 6858000 h 6858000"/>
              <a:gd name="connsiteX19" fmla="*/ 3 w 12207886"/>
              <a:gd name="connsiteY19" fmla="*/ 6858000 h 6858000"/>
              <a:gd name="connsiteX20" fmla="*/ 1 w 12207886"/>
              <a:gd name="connsiteY20" fmla="*/ 6858000 h 6858000"/>
              <a:gd name="connsiteX21" fmla="*/ 1 w 12207886"/>
              <a:gd name="connsiteY21" fmla="*/ 6750000 h 6858000"/>
              <a:gd name="connsiteX22" fmla="*/ 3 w 12207886"/>
              <a:gd name="connsiteY22" fmla="*/ 6750000 h 6858000"/>
              <a:gd name="connsiteX23" fmla="*/ 3 w 12207886"/>
              <a:gd name="connsiteY23" fmla="*/ 108001 h 6858000"/>
              <a:gd name="connsiteX24" fmla="*/ 0 w 12207886"/>
              <a:gd name="connsiteY24" fmla="*/ 108001 h 6858000"/>
              <a:gd name="connsiteX25" fmla="*/ 0 w 12207886"/>
              <a:gd name="connsiteY25" fmla="*/ 1 h 6858000"/>
              <a:gd name="connsiteX26" fmla="*/ 3 w 12207886"/>
              <a:gd name="connsiteY26" fmla="*/ 1 h 6858000"/>
              <a:gd name="connsiteX27" fmla="*/ 3 w 12207886"/>
              <a:gd name="connsiteY27" fmla="*/ 0 h 6858000"/>
              <a:gd name="connsiteX28" fmla="*/ 108003 w 12207886"/>
              <a:gd name="connsiteY28" fmla="*/ 0 h 6858000"/>
              <a:gd name="connsiteX29" fmla="*/ 108003 w 12207886"/>
              <a:gd name="connsiteY29" fmla="*/ 1 h 6858000"/>
              <a:gd name="connsiteX30" fmla="*/ 12084002 w 12207886"/>
              <a:gd name="connsiteY30" fmla="*/ 1 h 6858000"/>
              <a:gd name="connsiteX31" fmla="*/ 12084002 w 12207886"/>
              <a:gd name="connsiteY31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750000 h 6858000"/>
              <a:gd name="connsiteX10" fmla="*/ 12207886 w 12207886"/>
              <a:gd name="connsiteY10" fmla="*/ 6858000 h 6858000"/>
              <a:gd name="connsiteX11" fmla="*/ 12192002 w 12207886"/>
              <a:gd name="connsiteY11" fmla="*/ 6858000 h 6858000"/>
              <a:gd name="connsiteX12" fmla="*/ 12192002 w 12207886"/>
              <a:gd name="connsiteY12" fmla="*/ 6858000 h 6858000"/>
              <a:gd name="connsiteX13" fmla="*/ 12084002 w 12207886"/>
              <a:gd name="connsiteY13" fmla="*/ 6858000 h 6858000"/>
              <a:gd name="connsiteX14" fmla="*/ 12084002 w 12207886"/>
              <a:gd name="connsiteY14" fmla="*/ 6858000 h 6858000"/>
              <a:gd name="connsiteX15" fmla="*/ 108003 w 12207886"/>
              <a:gd name="connsiteY15" fmla="*/ 6858000 h 6858000"/>
              <a:gd name="connsiteX16" fmla="*/ 108003 w 12207886"/>
              <a:gd name="connsiteY16" fmla="*/ 6858000 h 6858000"/>
              <a:gd name="connsiteX17" fmla="*/ 3 w 12207886"/>
              <a:gd name="connsiteY17" fmla="*/ 6858000 h 6858000"/>
              <a:gd name="connsiteX18" fmla="*/ 3 w 12207886"/>
              <a:gd name="connsiteY18" fmla="*/ 6858000 h 6858000"/>
              <a:gd name="connsiteX19" fmla="*/ 1 w 12207886"/>
              <a:gd name="connsiteY19" fmla="*/ 6858000 h 6858000"/>
              <a:gd name="connsiteX20" fmla="*/ 1 w 12207886"/>
              <a:gd name="connsiteY20" fmla="*/ 6750000 h 6858000"/>
              <a:gd name="connsiteX21" fmla="*/ 3 w 12207886"/>
              <a:gd name="connsiteY21" fmla="*/ 6750000 h 6858000"/>
              <a:gd name="connsiteX22" fmla="*/ 3 w 12207886"/>
              <a:gd name="connsiteY22" fmla="*/ 108001 h 6858000"/>
              <a:gd name="connsiteX23" fmla="*/ 0 w 12207886"/>
              <a:gd name="connsiteY23" fmla="*/ 108001 h 6858000"/>
              <a:gd name="connsiteX24" fmla="*/ 0 w 12207886"/>
              <a:gd name="connsiteY24" fmla="*/ 1 h 6858000"/>
              <a:gd name="connsiteX25" fmla="*/ 3 w 12207886"/>
              <a:gd name="connsiteY25" fmla="*/ 1 h 6858000"/>
              <a:gd name="connsiteX26" fmla="*/ 3 w 12207886"/>
              <a:gd name="connsiteY26" fmla="*/ 0 h 6858000"/>
              <a:gd name="connsiteX27" fmla="*/ 108003 w 12207886"/>
              <a:gd name="connsiteY27" fmla="*/ 0 h 6858000"/>
              <a:gd name="connsiteX28" fmla="*/ 108003 w 12207886"/>
              <a:gd name="connsiteY28" fmla="*/ 1 h 6858000"/>
              <a:gd name="connsiteX29" fmla="*/ 12084002 w 12207886"/>
              <a:gd name="connsiteY29" fmla="*/ 1 h 6858000"/>
              <a:gd name="connsiteX30" fmla="*/ 12084002 w 12207886"/>
              <a:gd name="connsiteY30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1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750000 h 6858000"/>
              <a:gd name="connsiteX10" fmla="*/ 12207886 w 12207886"/>
              <a:gd name="connsiteY10" fmla="*/ 6858000 h 6858000"/>
              <a:gd name="connsiteX11" fmla="*/ 12192002 w 12207886"/>
              <a:gd name="connsiteY11" fmla="*/ 6858000 h 6858000"/>
              <a:gd name="connsiteX12" fmla="*/ 12192002 w 12207886"/>
              <a:gd name="connsiteY12" fmla="*/ 6858000 h 6858000"/>
              <a:gd name="connsiteX13" fmla="*/ 12084002 w 12207886"/>
              <a:gd name="connsiteY13" fmla="*/ 6858000 h 6858000"/>
              <a:gd name="connsiteX14" fmla="*/ 12084002 w 12207886"/>
              <a:gd name="connsiteY14" fmla="*/ 6858000 h 6858000"/>
              <a:gd name="connsiteX15" fmla="*/ 108003 w 12207886"/>
              <a:gd name="connsiteY15" fmla="*/ 6858000 h 6858000"/>
              <a:gd name="connsiteX16" fmla="*/ 108003 w 12207886"/>
              <a:gd name="connsiteY16" fmla="*/ 6858000 h 6858000"/>
              <a:gd name="connsiteX17" fmla="*/ 3 w 12207886"/>
              <a:gd name="connsiteY17" fmla="*/ 6858000 h 6858000"/>
              <a:gd name="connsiteX18" fmla="*/ 3 w 12207886"/>
              <a:gd name="connsiteY18" fmla="*/ 6858000 h 6858000"/>
              <a:gd name="connsiteX19" fmla="*/ 1 w 12207886"/>
              <a:gd name="connsiteY19" fmla="*/ 6858000 h 6858000"/>
              <a:gd name="connsiteX20" fmla="*/ 1 w 12207886"/>
              <a:gd name="connsiteY20" fmla="*/ 6750000 h 6858000"/>
              <a:gd name="connsiteX21" fmla="*/ 3 w 12207886"/>
              <a:gd name="connsiteY21" fmla="*/ 6750000 h 6858000"/>
              <a:gd name="connsiteX22" fmla="*/ 3 w 12207886"/>
              <a:gd name="connsiteY22" fmla="*/ 108001 h 6858000"/>
              <a:gd name="connsiteX23" fmla="*/ 0 w 12207886"/>
              <a:gd name="connsiteY23" fmla="*/ 108001 h 6858000"/>
              <a:gd name="connsiteX24" fmla="*/ 0 w 12207886"/>
              <a:gd name="connsiteY24" fmla="*/ 1 h 6858000"/>
              <a:gd name="connsiteX25" fmla="*/ 3 w 12207886"/>
              <a:gd name="connsiteY25" fmla="*/ 1 h 6858000"/>
              <a:gd name="connsiteX26" fmla="*/ 3 w 12207886"/>
              <a:gd name="connsiteY26" fmla="*/ 0 h 6858000"/>
              <a:gd name="connsiteX27" fmla="*/ 108003 w 12207886"/>
              <a:gd name="connsiteY27" fmla="*/ 0 h 6858000"/>
              <a:gd name="connsiteX28" fmla="*/ 108003 w 12207886"/>
              <a:gd name="connsiteY28" fmla="*/ 1 h 6858000"/>
              <a:gd name="connsiteX29" fmla="*/ 12084002 w 12207886"/>
              <a:gd name="connsiteY29" fmla="*/ 1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1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858000 h 6858000"/>
              <a:gd name="connsiteX10" fmla="*/ 12192002 w 12207886"/>
              <a:gd name="connsiteY10" fmla="*/ 6858000 h 6858000"/>
              <a:gd name="connsiteX11" fmla="*/ 12192002 w 12207886"/>
              <a:gd name="connsiteY11" fmla="*/ 6858000 h 6858000"/>
              <a:gd name="connsiteX12" fmla="*/ 12084002 w 12207886"/>
              <a:gd name="connsiteY12" fmla="*/ 6858000 h 6858000"/>
              <a:gd name="connsiteX13" fmla="*/ 12084002 w 12207886"/>
              <a:gd name="connsiteY13" fmla="*/ 6858000 h 6858000"/>
              <a:gd name="connsiteX14" fmla="*/ 108003 w 12207886"/>
              <a:gd name="connsiteY14" fmla="*/ 6858000 h 6858000"/>
              <a:gd name="connsiteX15" fmla="*/ 108003 w 12207886"/>
              <a:gd name="connsiteY15" fmla="*/ 6858000 h 6858000"/>
              <a:gd name="connsiteX16" fmla="*/ 3 w 12207886"/>
              <a:gd name="connsiteY16" fmla="*/ 6858000 h 6858000"/>
              <a:gd name="connsiteX17" fmla="*/ 3 w 12207886"/>
              <a:gd name="connsiteY17" fmla="*/ 6858000 h 6858000"/>
              <a:gd name="connsiteX18" fmla="*/ 1 w 12207886"/>
              <a:gd name="connsiteY18" fmla="*/ 6858000 h 6858000"/>
              <a:gd name="connsiteX19" fmla="*/ 1 w 12207886"/>
              <a:gd name="connsiteY19" fmla="*/ 6750000 h 6858000"/>
              <a:gd name="connsiteX20" fmla="*/ 3 w 12207886"/>
              <a:gd name="connsiteY20" fmla="*/ 6750000 h 6858000"/>
              <a:gd name="connsiteX21" fmla="*/ 3 w 12207886"/>
              <a:gd name="connsiteY21" fmla="*/ 108001 h 6858000"/>
              <a:gd name="connsiteX22" fmla="*/ 0 w 12207886"/>
              <a:gd name="connsiteY22" fmla="*/ 108001 h 6858000"/>
              <a:gd name="connsiteX23" fmla="*/ 0 w 12207886"/>
              <a:gd name="connsiteY23" fmla="*/ 1 h 6858000"/>
              <a:gd name="connsiteX24" fmla="*/ 3 w 12207886"/>
              <a:gd name="connsiteY24" fmla="*/ 1 h 6858000"/>
              <a:gd name="connsiteX25" fmla="*/ 3 w 12207886"/>
              <a:gd name="connsiteY25" fmla="*/ 0 h 6858000"/>
              <a:gd name="connsiteX26" fmla="*/ 108003 w 12207886"/>
              <a:gd name="connsiteY26" fmla="*/ 0 h 6858000"/>
              <a:gd name="connsiteX27" fmla="*/ 108003 w 12207886"/>
              <a:gd name="connsiteY27" fmla="*/ 1 h 6858000"/>
              <a:gd name="connsiteX28" fmla="*/ 12084002 w 12207886"/>
              <a:gd name="connsiteY28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750000 h 6858000"/>
              <a:gd name="connsiteX9" fmla="*/ 12192002 w 12192002"/>
              <a:gd name="connsiteY9" fmla="*/ 6858000 h 6858000"/>
              <a:gd name="connsiteX10" fmla="*/ 12192002 w 12192002"/>
              <a:gd name="connsiteY10" fmla="*/ 6858000 h 6858000"/>
              <a:gd name="connsiteX11" fmla="*/ 12084002 w 12192002"/>
              <a:gd name="connsiteY11" fmla="*/ 6858000 h 6858000"/>
              <a:gd name="connsiteX12" fmla="*/ 12084002 w 12192002"/>
              <a:gd name="connsiteY12" fmla="*/ 6858000 h 6858000"/>
              <a:gd name="connsiteX13" fmla="*/ 108003 w 12192002"/>
              <a:gd name="connsiteY13" fmla="*/ 6858000 h 6858000"/>
              <a:gd name="connsiteX14" fmla="*/ 108003 w 12192002"/>
              <a:gd name="connsiteY14" fmla="*/ 6858000 h 6858000"/>
              <a:gd name="connsiteX15" fmla="*/ 3 w 12192002"/>
              <a:gd name="connsiteY15" fmla="*/ 6858000 h 6858000"/>
              <a:gd name="connsiteX16" fmla="*/ 3 w 12192002"/>
              <a:gd name="connsiteY16" fmla="*/ 6858000 h 6858000"/>
              <a:gd name="connsiteX17" fmla="*/ 1 w 12192002"/>
              <a:gd name="connsiteY17" fmla="*/ 6858000 h 6858000"/>
              <a:gd name="connsiteX18" fmla="*/ 1 w 12192002"/>
              <a:gd name="connsiteY18" fmla="*/ 6750000 h 6858000"/>
              <a:gd name="connsiteX19" fmla="*/ 3 w 12192002"/>
              <a:gd name="connsiteY19" fmla="*/ 6750000 h 6858000"/>
              <a:gd name="connsiteX20" fmla="*/ 3 w 12192002"/>
              <a:gd name="connsiteY20" fmla="*/ 108001 h 6858000"/>
              <a:gd name="connsiteX21" fmla="*/ 0 w 12192002"/>
              <a:gd name="connsiteY21" fmla="*/ 108001 h 6858000"/>
              <a:gd name="connsiteX22" fmla="*/ 0 w 12192002"/>
              <a:gd name="connsiteY22" fmla="*/ 1 h 6858000"/>
              <a:gd name="connsiteX23" fmla="*/ 3 w 12192002"/>
              <a:gd name="connsiteY23" fmla="*/ 1 h 6858000"/>
              <a:gd name="connsiteX24" fmla="*/ 3 w 12192002"/>
              <a:gd name="connsiteY24" fmla="*/ 0 h 6858000"/>
              <a:gd name="connsiteX25" fmla="*/ 108003 w 12192002"/>
              <a:gd name="connsiteY25" fmla="*/ 0 h 6858000"/>
              <a:gd name="connsiteX26" fmla="*/ 108003 w 12192002"/>
              <a:gd name="connsiteY26" fmla="*/ 1 h 6858000"/>
              <a:gd name="connsiteX27" fmla="*/ 12084002 w 12192002"/>
              <a:gd name="connsiteY27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2084002 w 12192002"/>
              <a:gd name="connsiteY10" fmla="*/ 6858000 h 6858000"/>
              <a:gd name="connsiteX11" fmla="*/ 12084002 w 12192002"/>
              <a:gd name="connsiteY11" fmla="*/ 6858000 h 6858000"/>
              <a:gd name="connsiteX12" fmla="*/ 108003 w 12192002"/>
              <a:gd name="connsiteY12" fmla="*/ 6858000 h 6858000"/>
              <a:gd name="connsiteX13" fmla="*/ 108003 w 12192002"/>
              <a:gd name="connsiteY13" fmla="*/ 6858000 h 6858000"/>
              <a:gd name="connsiteX14" fmla="*/ 3 w 12192002"/>
              <a:gd name="connsiteY14" fmla="*/ 6858000 h 6858000"/>
              <a:gd name="connsiteX15" fmla="*/ 3 w 12192002"/>
              <a:gd name="connsiteY15" fmla="*/ 6858000 h 6858000"/>
              <a:gd name="connsiteX16" fmla="*/ 1 w 12192002"/>
              <a:gd name="connsiteY16" fmla="*/ 6858000 h 6858000"/>
              <a:gd name="connsiteX17" fmla="*/ 1 w 12192002"/>
              <a:gd name="connsiteY17" fmla="*/ 6750000 h 6858000"/>
              <a:gd name="connsiteX18" fmla="*/ 3 w 12192002"/>
              <a:gd name="connsiteY18" fmla="*/ 6750000 h 6858000"/>
              <a:gd name="connsiteX19" fmla="*/ 3 w 12192002"/>
              <a:gd name="connsiteY19" fmla="*/ 108001 h 6858000"/>
              <a:gd name="connsiteX20" fmla="*/ 0 w 12192002"/>
              <a:gd name="connsiteY20" fmla="*/ 108001 h 6858000"/>
              <a:gd name="connsiteX21" fmla="*/ 0 w 12192002"/>
              <a:gd name="connsiteY21" fmla="*/ 1 h 6858000"/>
              <a:gd name="connsiteX22" fmla="*/ 3 w 12192002"/>
              <a:gd name="connsiteY22" fmla="*/ 1 h 6858000"/>
              <a:gd name="connsiteX23" fmla="*/ 3 w 12192002"/>
              <a:gd name="connsiteY23" fmla="*/ 0 h 6858000"/>
              <a:gd name="connsiteX24" fmla="*/ 108003 w 12192002"/>
              <a:gd name="connsiteY24" fmla="*/ 0 h 6858000"/>
              <a:gd name="connsiteX25" fmla="*/ 108003 w 12192002"/>
              <a:gd name="connsiteY25" fmla="*/ 1 h 6858000"/>
              <a:gd name="connsiteX26" fmla="*/ 12084002 w 12192002"/>
              <a:gd name="connsiteY26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2084002 w 12192002"/>
              <a:gd name="connsiteY10" fmla="*/ 6858000 h 6858000"/>
              <a:gd name="connsiteX11" fmla="*/ 108003 w 12192002"/>
              <a:gd name="connsiteY11" fmla="*/ 6858000 h 6858000"/>
              <a:gd name="connsiteX12" fmla="*/ 108003 w 12192002"/>
              <a:gd name="connsiteY12" fmla="*/ 6858000 h 6858000"/>
              <a:gd name="connsiteX13" fmla="*/ 3 w 12192002"/>
              <a:gd name="connsiteY13" fmla="*/ 6858000 h 6858000"/>
              <a:gd name="connsiteX14" fmla="*/ 3 w 12192002"/>
              <a:gd name="connsiteY14" fmla="*/ 6858000 h 6858000"/>
              <a:gd name="connsiteX15" fmla="*/ 1 w 12192002"/>
              <a:gd name="connsiteY15" fmla="*/ 6858000 h 6858000"/>
              <a:gd name="connsiteX16" fmla="*/ 1 w 12192002"/>
              <a:gd name="connsiteY16" fmla="*/ 6750000 h 6858000"/>
              <a:gd name="connsiteX17" fmla="*/ 3 w 12192002"/>
              <a:gd name="connsiteY17" fmla="*/ 6750000 h 6858000"/>
              <a:gd name="connsiteX18" fmla="*/ 3 w 12192002"/>
              <a:gd name="connsiteY18" fmla="*/ 108001 h 6858000"/>
              <a:gd name="connsiteX19" fmla="*/ 0 w 12192002"/>
              <a:gd name="connsiteY19" fmla="*/ 108001 h 6858000"/>
              <a:gd name="connsiteX20" fmla="*/ 0 w 12192002"/>
              <a:gd name="connsiteY20" fmla="*/ 1 h 6858000"/>
              <a:gd name="connsiteX21" fmla="*/ 3 w 12192002"/>
              <a:gd name="connsiteY21" fmla="*/ 1 h 6858000"/>
              <a:gd name="connsiteX22" fmla="*/ 3 w 12192002"/>
              <a:gd name="connsiteY22" fmla="*/ 0 h 6858000"/>
              <a:gd name="connsiteX23" fmla="*/ 108003 w 12192002"/>
              <a:gd name="connsiteY23" fmla="*/ 0 h 6858000"/>
              <a:gd name="connsiteX24" fmla="*/ 108003 w 12192002"/>
              <a:gd name="connsiteY24" fmla="*/ 1 h 6858000"/>
              <a:gd name="connsiteX25" fmla="*/ 12084002 w 12192002"/>
              <a:gd name="connsiteY25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108003 w 12192002"/>
              <a:gd name="connsiteY11" fmla="*/ 6858000 h 6858000"/>
              <a:gd name="connsiteX12" fmla="*/ 3 w 12192002"/>
              <a:gd name="connsiteY12" fmla="*/ 6858000 h 6858000"/>
              <a:gd name="connsiteX13" fmla="*/ 3 w 12192002"/>
              <a:gd name="connsiteY13" fmla="*/ 6858000 h 6858000"/>
              <a:gd name="connsiteX14" fmla="*/ 1 w 12192002"/>
              <a:gd name="connsiteY14" fmla="*/ 6858000 h 6858000"/>
              <a:gd name="connsiteX15" fmla="*/ 1 w 12192002"/>
              <a:gd name="connsiteY15" fmla="*/ 6750000 h 6858000"/>
              <a:gd name="connsiteX16" fmla="*/ 3 w 12192002"/>
              <a:gd name="connsiteY16" fmla="*/ 6750000 h 6858000"/>
              <a:gd name="connsiteX17" fmla="*/ 3 w 12192002"/>
              <a:gd name="connsiteY17" fmla="*/ 108001 h 6858000"/>
              <a:gd name="connsiteX18" fmla="*/ 0 w 12192002"/>
              <a:gd name="connsiteY18" fmla="*/ 108001 h 6858000"/>
              <a:gd name="connsiteX19" fmla="*/ 0 w 12192002"/>
              <a:gd name="connsiteY19" fmla="*/ 1 h 6858000"/>
              <a:gd name="connsiteX20" fmla="*/ 3 w 12192002"/>
              <a:gd name="connsiteY20" fmla="*/ 1 h 6858000"/>
              <a:gd name="connsiteX21" fmla="*/ 3 w 12192002"/>
              <a:gd name="connsiteY21" fmla="*/ 0 h 6858000"/>
              <a:gd name="connsiteX22" fmla="*/ 108003 w 12192002"/>
              <a:gd name="connsiteY22" fmla="*/ 0 h 6858000"/>
              <a:gd name="connsiteX23" fmla="*/ 108003 w 12192002"/>
              <a:gd name="connsiteY23" fmla="*/ 1 h 6858000"/>
              <a:gd name="connsiteX24" fmla="*/ 12084002 w 12192002"/>
              <a:gd name="connsiteY24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3 w 12192002"/>
              <a:gd name="connsiteY11" fmla="*/ 6858000 h 6858000"/>
              <a:gd name="connsiteX12" fmla="*/ 3 w 12192002"/>
              <a:gd name="connsiteY12" fmla="*/ 6858000 h 6858000"/>
              <a:gd name="connsiteX13" fmla="*/ 1 w 12192002"/>
              <a:gd name="connsiteY13" fmla="*/ 6858000 h 6858000"/>
              <a:gd name="connsiteX14" fmla="*/ 1 w 12192002"/>
              <a:gd name="connsiteY14" fmla="*/ 6750000 h 6858000"/>
              <a:gd name="connsiteX15" fmla="*/ 3 w 12192002"/>
              <a:gd name="connsiteY15" fmla="*/ 6750000 h 6858000"/>
              <a:gd name="connsiteX16" fmla="*/ 3 w 12192002"/>
              <a:gd name="connsiteY16" fmla="*/ 108001 h 6858000"/>
              <a:gd name="connsiteX17" fmla="*/ 0 w 12192002"/>
              <a:gd name="connsiteY17" fmla="*/ 108001 h 6858000"/>
              <a:gd name="connsiteX18" fmla="*/ 0 w 12192002"/>
              <a:gd name="connsiteY18" fmla="*/ 1 h 6858000"/>
              <a:gd name="connsiteX19" fmla="*/ 3 w 12192002"/>
              <a:gd name="connsiteY19" fmla="*/ 1 h 6858000"/>
              <a:gd name="connsiteX20" fmla="*/ 3 w 12192002"/>
              <a:gd name="connsiteY20" fmla="*/ 0 h 6858000"/>
              <a:gd name="connsiteX21" fmla="*/ 108003 w 12192002"/>
              <a:gd name="connsiteY21" fmla="*/ 0 h 6858000"/>
              <a:gd name="connsiteX22" fmla="*/ 108003 w 12192002"/>
              <a:gd name="connsiteY22" fmla="*/ 1 h 6858000"/>
              <a:gd name="connsiteX23" fmla="*/ 12084002 w 12192002"/>
              <a:gd name="connsiteY23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3 w 12192002"/>
              <a:gd name="connsiteY11" fmla="*/ 6858000 h 6858000"/>
              <a:gd name="connsiteX12" fmla="*/ 3 w 12192002"/>
              <a:gd name="connsiteY12" fmla="*/ 6858000 h 6858000"/>
              <a:gd name="connsiteX13" fmla="*/ 1 w 12192002"/>
              <a:gd name="connsiteY13" fmla="*/ 6858000 h 6858000"/>
              <a:gd name="connsiteX14" fmla="*/ 1 w 12192002"/>
              <a:gd name="connsiteY14" fmla="*/ 6750000 h 6858000"/>
              <a:gd name="connsiteX15" fmla="*/ 3 w 12192002"/>
              <a:gd name="connsiteY15" fmla="*/ 108001 h 6858000"/>
              <a:gd name="connsiteX16" fmla="*/ 0 w 12192002"/>
              <a:gd name="connsiteY16" fmla="*/ 108001 h 6858000"/>
              <a:gd name="connsiteX17" fmla="*/ 0 w 12192002"/>
              <a:gd name="connsiteY17" fmla="*/ 1 h 6858000"/>
              <a:gd name="connsiteX18" fmla="*/ 3 w 12192002"/>
              <a:gd name="connsiteY18" fmla="*/ 1 h 6858000"/>
              <a:gd name="connsiteX19" fmla="*/ 3 w 12192002"/>
              <a:gd name="connsiteY19" fmla="*/ 0 h 6858000"/>
              <a:gd name="connsiteX20" fmla="*/ 108003 w 12192002"/>
              <a:gd name="connsiteY20" fmla="*/ 0 h 6858000"/>
              <a:gd name="connsiteX21" fmla="*/ 108003 w 12192002"/>
              <a:gd name="connsiteY21" fmla="*/ 1 h 6858000"/>
              <a:gd name="connsiteX22" fmla="*/ 12084002 w 12192002"/>
              <a:gd name="connsiteY22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1 w 12192002"/>
              <a:gd name="connsiteY13" fmla="*/ 6750000 h 6858000"/>
              <a:gd name="connsiteX14" fmla="*/ 3 w 12192002"/>
              <a:gd name="connsiteY14" fmla="*/ 108001 h 6858000"/>
              <a:gd name="connsiteX15" fmla="*/ 0 w 12192002"/>
              <a:gd name="connsiteY15" fmla="*/ 108001 h 6858000"/>
              <a:gd name="connsiteX16" fmla="*/ 0 w 12192002"/>
              <a:gd name="connsiteY16" fmla="*/ 1 h 6858000"/>
              <a:gd name="connsiteX17" fmla="*/ 3 w 12192002"/>
              <a:gd name="connsiteY17" fmla="*/ 1 h 6858000"/>
              <a:gd name="connsiteX18" fmla="*/ 3 w 12192002"/>
              <a:gd name="connsiteY18" fmla="*/ 0 h 6858000"/>
              <a:gd name="connsiteX19" fmla="*/ 108003 w 12192002"/>
              <a:gd name="connsiteY19" fmla="*/ 0 h 6858000"/>
              <a:gd name="connsiteX20" fmla="*/ 108003 w 12192002"/>
              <a:gd name="connsiteY20" fmla="*/ 1 h 6858000"/>
              <a:gd name="connsiteX21" fmla="*/ 12084002 w 12192002"/>
              <a:gd name="connsiteY21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3 w 12192002"/>
              <a:gd name="connsiteY13" fmla="*/ 108001 h 6858000"/>
              <a:gd name="connsiteX14" fmla="*/ 0 w 12192002"/>
              <a:gd name="connsiteY14" fmla="*/ 108001 h 6858000"/>
              <a:gd name="connsiteX15" fmla="*/ 0 w 12192002"/>
              <a:gd name="connsiteY15" fmla="*/ 1 h 6858000"/>
              <a:gd name="connsiteX16" fmla="*/ 3 w 12192002"/>
              <a:gd name="connsiteY16" fmla="*/ 1 h 6858000"/>
              <a:gd name="connsiteX17" fmla="*/ 3 w 12192002"/>
              <a:gd name="connsiteY17" fmla="*/ 0 h 6858000"/>
              <a:gd name="connsiteX18" fmla="*/ 108003 w 12192002"/>
              <a:gd name="connsiteY18" fmla="*/ 0 h 6858000"/>
              <a:gd name="connsiteX19" fmla="*/ 108003 w 12192002"/>
              <a:gd name="connsiteY19" fmla="*/ 1 h 6858000"/>
              <a:gd name="connsiteX20" fmla="*/ 12084002 w 12192002"/>
              <a:gd name="connsiteY20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3 w 12192002"/>
              <a:gd name="connsiteY13" fmla="*/ 108001 h 6858000"/>
              <a:gd name="connsiteX14" fmla="*/ 0 w 12192002"/>
              <a:gd name="connsiteY14" fmla="*/ 1 h 6858000"/>
              <a:gd name="connsiteX15" fmla="*/ 3 w 12192002"/>
              <a:gd name="connsiteY15" fmla="*/ 1 h 6858000"/>
              <a:gd name="connsiteX16" fmla="*/ 3 w 12192002"/>
              <a:gd name="connsiteY16" fmla="*/ 0 h 6858000"/>
              <a:gd name="connsiteX17" fmla="*/ 108003 w 12192002"/>
              <a:gd name="connsiteY17" fmla="*/ 0 h 6858000"/>
              <a:gd name="connsiteX18" fmla="*/ 108003 w 12192002"/>
              <a:gd name="connsiteY18" fmla="*/ 1 h 6858000"/>
              <a:gd name="connsiteX19" fmla="*/ 12084002 w 12192002"/>
              <a:gd name="connsiteY19" fmla="*/ 1 h 6858000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08003 w 12192002"/>
              <a:gd name="connsiteY16" fmla="*/ 507999 h 7365999"/>
              <a:gd name="connsiteX17" fmla="*/ 108003 w 12192002"/>
              <a:gd name="connsiteY17" fmla="*/ 508000 h 7365999"/>
              <a:gd name="connsiteX18" fmla="*/ 12084002 w 12192002"/>
              <a:gd name="connsiteY18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08003 w 12192002"/>
              <a:gd name="connsiteY16" fmla="*/ 507999 h 7365999"/>
              <a:gd name="connsiteX17" fmla="*/ 12084002 w 12192002"/>
              <a:gd name="connsiteY17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2084002 w 12192002"/>
              <a:gd name="connsiteY16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3 w 12192002"/>
              <a:gd name="connsiteY5" fmla="*/ 507999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2" h="7365999">
                <a:moveTo>
                  <a:pt x="108003" y="616000"/>
                </a:moveTo>
                <a:lnTo>
                  <a:pt x="108003" y="7257999"/>
                </a:lnTo>
                <a:lnTo>
                  <a:pt x="12084002" y="7257999"/>
                </a:lnTo>
                <a:lnTo>
                  <a:pt x="12084002" y="616000"/>
                </a:lnTo>
                <a:lnTo>
                  <a:pt x="108003" y="616000"/>
                </a:lnTo>
                <a:close/>
                <a:moveTo>
                  <a:pt x="3" y="507999"/>
                </a:moveTo>
                <a:lnTo>
                  <a:pt x="12192002" y="507999"/>
                </a:lnTo>
                <a:lnTo>
                  <a:pt x="12192002" y="508000"/>
                </a:lnTo>
                <a:lnTo>
                  <a:pt x="12192002" y="7365999"/>
                </a:lnTo>
                <a:lnTo>
                  <a:pt x="12192002" y="7365999"/>
                </a:lnTo>
                <a:lnTo>
                  <a:pt x="3" y="7365999"/>
                </a:lnTo>
                <a:lnTo>
                  <a:pt x="3" y="7365999"/>
                </a:lnTo>
                <a:lnTo>
                  <a:pt x="1" y="7365999"/>
                </a:lnTo>
                <a:cubicBezTo>
                  <a:pt x="1" y="6222999"/>
                  <a:pt x="0" y="1651000"/>
                  <a:pt x="0" y="508000"/>
                </a:cubicBezTo>
                <a:cubicBezTo>
                  <a:pt x="0" y="-635000"/>
                  <a:pt x="2" y="508000"/>
                  <a:pt x="3" y="508000"/>
                </a:cubicBezTo>
                <a:lnTo>
                  <a:pt x="3" y="50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5C8860-F80D-4015-B6F2-FD0E18003E6A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700" y="6231442"/>
            <a:ext cx="1207870" cy="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76" r:id="rId4"/>
    <p:sldLayoutId id="2147483675" r:id="rId5"/>
    <p:sldLayoutId id="214748365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53" r:id="rId12"/>
    <p:sldLayoutId id="2147483668" r:id="rId13"/>
    <p:sldLayoutId id="2147483669" r:id="rId14"/>
    <p:sldLayoutId id="2147483661" r:id="rId15"/>
    <p:sldLayoutId id="2147483652" r:id="rId16"/>
    <p:sldLayoutId id="2147483656" r:id="rId17"/>
    <p:sldLayoutId id="2147483670" r:id="rId18"/>
    <p:sldLayoutId id="2147483671" r:id="rId19"/>
    <p:sldLayoutId id="2147483672" r:id="rId20"/>
    <p:sldLayoutId id="2147483673" r:id="rId21"/>
    <p:sldLayoutId id="2147483657" r:id="rId22"/>
    <p:sldLayoutId id="2147483654" r:id="rId23"/>
    <p:sldLayoutId id="2147483674" r:id="rId24"/>
    <p:sldLayoutId id="2147483677" r:id="rId25"/>
    <p:sldLayoutId id="2147483678" r:id="rId26"/>
    <p:sldLayoutId id="2147483667" r:id="rId27"/>
    <p:sldLayoutId id="2147483679" r:id="rId28"/>
    <p:sldLayoutId id="2147483680" r:id="rId29"/>
    <p:sldLayoutId id="2147483681" r:id="rId30"/>
    <p:sldLayoutId id="2147483655" r:id="rId31"/>
  </p:sldLayoutIdLst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pink-volkswagen-beetle-coupe-sand-sea-wave-car-beach-summer-wallpaper-semkc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fif"/><Relationship Id="rId3" Type="http://schemas.openxmlformats.org/officeDocument/2006/relationships/hyperlink" Target="http://www.lopes.com.br/blog/cultura/dia-da-televisao-brasileira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flickr.com/photos/splorp/64027565/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5.jpg"/><Relationship Id="rId4" Type="http://schemas.openxmlformats.org/officeDocument/2006/relationships/image" Target="../media/image50.sv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Auditorium_icon.svg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svg"/><Relationship Id="rId11" Type="http://schemas.openxmlformats.org/officeDocument/2006/relationships/image" Target="../media/image60.jpg"/><Relationship Id="rId5" Type="http://schemas.openxmlformats.org/officeDocument/2006/relationships/image" Target="../media/image57.png"/><Relationship Id="rId10" Type="http://schemas.openxmlformats.org/officeDocument/2006/relationships/image" Target="../media/image34.png"/><Relationship Id="rId4" Type="http://schemas.openxmlformats.org/officeDocument/2006/relationships/hyperlink" Target="https://commons.wikimedia.org/wiki/File:Running_icon_-_Noun_Project_17825.svg" TargetMode="External"/><Relationship Id="rId9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11" Type="http://schemas.openxmlformats.org/officeDocument/2006/relationships/image" Target="../media/image34.png"/><Relationship Id="rId5" Type="http://schemas.openxmlformats.org/officeDocument/2006/relationships/hyperlink" Target="http://www.pngall.com/hourglass-png/download/46364" TargetMode="External"/><Relationship Id="rId10" Type="http://schemas.openxmlformats.org/officeDocument/2006/relationships/image" Target="../media/image21.jpg"/><Relationship Id="rId4" Type="http://schemas.openxmlformats.org/officeDocument/2006/relationships/image" Target="../media/image63.png"/><Relationship Id="rId9" Type="http://schemas.openxmlformats.org/officeDocument/2006/relationships/hyperlink" Target="https://graphicdesign.stackexchange.com/questions/65671/re-use-icon-for-similar-meaning-in-ui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cristina-martins.blogspot.com/2010/10/vintage-friday-vintage-traveler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hyperlink" Target="http://www.pngall.com/sports-png/download/2463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ECF1"/>
            </a:gs>
            <a:gs pos="48000">
              <a:srgbClr val="6FC0EF"/>
            </a:gs>
            <a:gs pos="48000">
              <a:srgbClr val="235FA8"/>
            </a:gs>
            <a:gs pos="98230">
              <a:schemeClr val="bg1"/>
            </a:gs>
            <a:gs pos="79000">
              <a:srgbClr val="FDFCF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’image 10" descr="Roue avant de vélo et pied chaussé d’une basket devant un bâtiment&#10;">
            <a:extLst>
              <a:ext uri="{FF2B5EF4-FFF2-40B4-BE49-F238E27FC236}">
                <a16:creationId xmlns:a16="http://schemas.microsoft.com/office/drawing/2014/main" id="{4148EE3D-B18F-4050-A0E4-BB79AF76A4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000" y="108000"/>
            <a:ext cx="6573838" cy="6635750"/>
          </a:xfrm>
        </p:spPr>
      </p:pic>
      <p:grpSp>
        <p:nvGrpSpPr>
          <p:cNvPr id="4" name="Groupe 3" descr="Trois triangles accentuant l’image">
            <a:extLst>
              <a:ext uri="{FF2B5EF4-FFF2-40B4-BE49-F238E27FC236}">
                <a16:creationId xmlns:a16="http://schemas.microsoft.com/office/drawing/2014/main" id="{2D5C8341-DC6A-4348-90C6-7D96336E23A4}"/>
              </a:ext>
            </a:extLst>
          </p:cNvPr>
          <p:cNvGrpSpPr/>
          <p:nvPr/>
        </p:nvGrpSpPr>
        <p:grpSpPr>
          <a:xfrm>
            <a:off x="2259641" y="2040344"/>
            <a:ext cx="1969659" cy="2593986"/>
            <a:chOff x="2259641" y="2040344"/>
            <a:chExt cx="1969659" cy="2593986"/>
          </a:xfrm>
        </p:grpSpPr>
        <p:sp>
          <p:nvSpPr>
            <p:cNvPr id="21" name="Triangle isocèle 20" descr="Triangle décoratif">
              <a:extLst>
                <a:ext uri="{FF2B5EF4-FFF2-40B4-BE49-F238E27FC236}">
                  <a16:creationId xmlns:a16="http://schemas.microsoft.com/office/drawing/2014/main" id="{842A5801-9929-4849-BB70-665479BCAD9F}"/>
                </a:ext>
              </a:extLst>
            </p:cNvPr>
            <p:cNvSpPr/>
            <p:nvPr/>
          </p:nvSpPr>
          <p:spPr>
            <a:xfrm rot="10800000">
              <a:off x="2739123" y="2040344"/>
              <a:ext cx="740512" cy="503107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2" name="Triangle isocèle 21" descr="Triangle décoratif">
              <a:extLst>
                <a:ext uri="{FF2B5EF4-FFF2-40B4-BE49-F238E27FC236}">
                  <a16:creationId xmlns:a16="http://schemas.microsoft.com/office/drawing/2014/main" id="{C55A5A72-BCE3-43E5-B9EC-133727EDFE71}"/>
                </a:ext>
              </a:extLst>
            </p:cNvPr>
            <p:cNvSpPr/>
            <p:nvPr/>
          </p:nvSpPr>
          <p:spPr>
            <a:xfrm rot="10800000">
              <a:off x="2259641" y="2900399"/>
              <a:ext cx="1689239" cy="114767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3" name="Triangle isocèle 22" descr="Triangle décoratif">
              <a:extLst>
                <a:ext uri="{FF2B5EF4-FFF2-40B4-BE49-F238E27FC236}">
                  <a16:creationId xmlns:a16="http://schemas.microsoft.com/office/drawing/2014/main" id="{655C0B66-681D-4015-BBF2-03DAF6FB834F}"/>
                </a:ext>
              </a:extLst>
            </p:cNvPr>
            <p:cNvSpPr/>
            <p:nvPr/>
          </p:nvSpPr>
          <p:spPr>
            <a:xfrm>
              <a:off x="3683558" y="4263551"/>
              <a:ext cx="545742" cy="370779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85DE16E-1A6B-4502-BE86-BD1EA651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0826" y="842257"/>
            <a:ext cx="5055095" cy="747897"/>
          </a:xfrm>
        </p:spPr>
        <p:txBody>
          <a:bodyPr rtlCol="0">
            <a:scene3d>
              <a:camera prst="perspectiveContrastingLeftFacing" fov="4800000">
                <a:rot lat="21594000" lon="6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rtl="0"/>
            <a:r>
              <a:rPr lang="fr-FR" sz="5400" dirty="0"/>
              <a:t>Viens voir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D2A66A00-2AF9-4C25-8355-C424244C6BC4}"/>
              </a:ext>
            </a:extLst>
          </p:cNvPr>
          <p:cNvSpPr txBox="1">
            <a:spLocks/>
          </p:cNvSpPr>
          <p:nvPr/>
        </p:nvSpPr>
        <p:spPr>
          <a:xfrm>
            <a:off x="6864124" y="1400275"/>
            <a:ext cx="5219876" cy="346248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  <a:scene3d>
              <a:camera prst="perspectiveContrastingLeftFacing" fov="6300000">
                <a:rot lat="20400000" lon="78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FR" sz="17800" dirty="0"/>
              <a:t>Ton </a:t>
            </a:r>
            <a:r>
              <a:rPr lang="fr-FR" sz="7200" dirty="0"/>
              <a:t>secondaire</a:t>
            </a:r>
          </a:p>
        </p:txBody>
      </p:sp>
    </p:spTree>
    <p:extLst>
      <p:ext uri="{BB962C8B-B14F-4D97-AF65-F5344CB8AC3E}">
        <p14:creationId xmlns:p14="http://schemas.microsoft.com/office/powerpoint/2010/main" val="4182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F44E0-84A3-4005-A8FB-7E401A82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25" y="280879"/>
            <a:ext cx="5313707" cy="714574"/>
          </a:xfrm>
        </p:spPr>
        <p:txBody>
          <a:bodyPr rtlCol="0"/>
          <a:lstStyle/>
          <a:p>
            <a:r>
              <a:rPr lang="fr-FR" b="1" dirty="0"/>
              <a:t>Profil SAÉ et sport intensif 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EEDA1C-BB12-45AD-8976-B245AD9387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3096" y="1055051"/>
            <a:ext cx="4161313" cy="1560944"/>
          </a:xfrm>
        </p:spPr>
        <p:txBody>
          <a:bodyPr rtlCol="0"/>
          <a:lstStyle/>
          <a:p>
            <a:pPr rtl="0"/>
            <a:r>
              <a:rPr lang="fr-FR" dirty="0"/>
              <a:t>Exigences</a:t>
            </a:r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E331BF-8B1D-4C80-A3F7-56EB13CEB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93" y="1437775"/>
            <a:ext cx="4729084" cy="206533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>
                <a:cs typeface="Arial"/>
              </a:rPr>
              <a:t>Réussite du test d'admission et/ou correspondre aux exigences demandées selon la discipline</a:t>
            </a:r>
          </a:p>
          <a:p>
            <a:pPr marL="0" indent="0">
              <a:buNone/>
            </a:pPr>
            <a:r>
              <a:rPr lang="fr-FR" dirty="0">
                <a:cs typeface="Arial"/>
              </a:rPr>
              <a:t>Avoir obtenu 75% en FRA, MATH et ANG</a:t>
            </a:r>
          </a:p>
          <a:p>
            <a:pPr marL="0" indent="0">
              <a:buNone/>
            </a:pPr>
            <a:r>
              <a:rPr lang="fr-FR" sz="1600" dirty="0">
                <a:cs typeface="Arial"/>
              </a:rPr>
              <a:t>(Le dossier sera évalué à partir de 70%)</a:t>
            </a:r>
          </a:p>
          <a:p>
            <a:pPr marL="0" indent="0">
              <a:buNone/>
            </a:pPr>
            <a:r>
              <a:rPr lang="fr-FR" dirty="0">
                <a:cs typeface="Arial"/>
              </a:rPr>
              <a:t>Aucun échec dans les autres matières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CDB8D5-A871-44D7-937A-31DA23DEC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10</a:t>
            </a:fld>
            <a:endParaRPr lang="fr-FR" dirty="0"/>
          </a:p>
        </p:txBody>
      </p:sp>
      <p:pic>
        <p:nvPicPr>
          <p:cNvPr id="9" name="Espace réservé d’image 8" descr="royalty free baseball photos free download | Piqsels">
            <a:extLst>
              <a:ext uri="{FF2B5EF4-FFF2-40B4-BE49-F238E27FC236}">
                <a16:creationId xmlns:a16="http://schemas.microsoft.com/office/drawing/2014/main" id="{82554040-EF1B-4483-B0D5-90EF094D9A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4971388" y="600218"/>
            <a:ext cx="6613626" cy="4919587"/>
          </a:xfrm>
        </p:spPr>
      </p:pic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7A7B4CDF-5433-47F8-8967-4F152D8A94C1}"/>
              </a:ext>
            </a:extLst>
          </p:cNvPr>
          <p:cNvSpPr txBox="1">
            <a:spLocks/>
          </p:cNvSpPr>
          <p:nvPr/>
        </p:nvSpPr>
        <p:spPr>
          <a:xfrm>
            <a:off x="153096" y="4154788"/>
            <a:ext cx="4161313" cy="10236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Enseignement</a:t>
            </a:r>
          </a:p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31F16CC-EC31-41BA-ABB4-3E11388EF492}"/>
              </a:ext>
            </a:extLst>
          </p:cNvPr>
          <p:cNvSpPr txBox="1">
            <a:spLocks/>
          </p:cNvSpPr>
          <p:nvPr/>
        </p:nvSpPr>
        <p:spPr>
          <a:xfrm>
            <a:off x="387910" y="4206534"/>
            <a:ext cx="4705638" cy="295629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r>
              <a:rPr lang="fr-FR" noProof="1">
                <a:cs typeface="Arial"/>
              </a:rPr>
              <a:t>3h20 d'enseignement (AM ou PM)</a:t>
            </a:r>
          </a:p>
          <a:p>
            <a:r>
              <a:rPr lang="fr-FR" noProof="1">
                <a:cs typeface="Arial"/>
              </a:rPr>
              <a:t>3h de prise en charge par les prestataires sportifs ou artistiques par jour</a:t>
            </a:r>
          </a:p>
          <a:p>
            <a:r>
              <a:rPr lang="fr-FR" noProof="1">
                <a:cs typeface="Arial"/>
              </a:rPr>
              <a:t>Périodes de suivi pédagogique (3 jours par cycle)</a:t>
            </a:r>
          </a:p>
          <a:p>
            <a:endParaRPr lang="fr-FR" noProof="1">
              <a:cs typeface="Arial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2BE1085-3840-47D6-94EE-5CA3F004F663}"/>
              </a:ext>
            </a:extLst>
          </p:cNvPr>
          <p:cNvGrpSpPr/>
          <p:nvPr/>
        </p:nvGrpSpPr>
        <p:grpSpPr>
          <a:xfrm>
            <a:off x="10256704" y="5519805"/>
            <a:ext cx="1894030" cy="1359529"/>
            <a:chOff x="10256704" y="5519805"/>
            <a:chExt cx="1894030" cy="13595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B7911C-874F-4BFA-933F-D31A4328DE13}"/>
                </a:ext>
              </a:extLst>
            </p:cNvPr>
            <p:cNvSpPr/>
            <p:nvPr/>
          </p:nvSpPr>
          <p:spPr>
            <a:xfrm>
              <a:off x="10256704" y="6243638"/>
              <a:ext cx="1431713" cy="557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4" name="Image 13" descr="Une image contenant signe, arrêt, horloge&#10;&#10;Description générée automatiquement">
              <a:extLst>
                <a:ext uri="{FF2B5EF4-FFF2-40B4-BE49-F238E27FC236}">
                  <a16:creationId xmlns:a16="http://schemas.microsoft.com/office/drawing/2014/main" id="{A2098D61-8EB3-4DDE-9FD5-43DCB8FED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1205" y="5519805"/>
              <a:ext cx="1359529" cy="1359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48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Espace réservé d’image 53" descr="Mur sur lequel des photos de groupe sont accrochées à l’aide de pinces à linge">
            <a:extLst>
              <a:ext uri="{FF2B5EF4-FFF2-40B4-BE49-F238E27FC236}">
                <a16:creationId xmlns:a16="http://schemas.microsoft.com/office/drawing/2014/main" id="{9064EEF5-A83C-42AA-B83E-068631EAEE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Groupe 3" descr="Un contour triangulaire et deux triangles pleins accentuant l’image">
            <a:extLst>
              <a:ext uri="{FF2B5EF4-FFF2-40B4-BE49-F238E27FC236}">
                <a16:creationId xmlns:a16="http://schemas.microsoft.com/office/drawing/2014/main" id="{66F78661-DF1F-42BC-B794-0FB9369D0DF4}"/>
              </a:ext>
            </a:extLst>
          </p:cNvPr>
          <p:cNvGrpSpPr/>
          <p:nvPr/>
        </p:nvGrpSpPr>
        <p:grpSpPr>
          <a:xfrm>
            <a:off x="1928664" y="2925893"/>
            <a:ext cx="2793412" cy="2896935"/>
            <a:chOff x="1928664" y="2925893"/>
            <a:chExt cx="2793412" cy="2896935"/>
          </a:xfrm>
        </p:grpSpPr>
        <p:sp>
          <p:nvSpPr>
            <p:cNvPr id="20" name="Triangle isocèle 19" descr="Triangle décoratif">
              <a:extLst>
                <a:ext uri="{FF2B5EF4-FFF2-40B4-BE49-F238E27FC236}">
                  <a16:creationId xmlns:a16="http://schemas.microsoft.com/office/drawing/2014/main" id="{4A51CE02-BC1D-466F-AB17-2352D0A84623}"/>
                </a:ext>
              </a:extLst>
            </p:cNvPr>
            <p:cNvSpPr/>
            <p:nvPr/>
          </p:nvSpPr>
          <p:spPr>
            <a:xfrm rot="10800000">
              <a:off x="1928664" y="2925893"/>
              <a:ext cx="740512" cy="503107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1" name="Triangle isocèle 20" descr="Triangle décoratif">
              <a:extLst>
                <a:ext uri="{FF2B5EF4-FFF2-40B4-BE49-F238E27FC236}">
                  <a16:creationId xmlns:a16="http://schemas.microsoft.com/office/drawing/2014/main" id="{99859FBE-B857-43A4-9C87-4C0FFF478291}"/>
                </a:ext>
              </a:extLst>
            </p:cNvPr>
            <p:cNvSpPr/>
            <p:nvPr/>
          </p:nvSpPr>
          <p:spPr>
            <a:xfrm rot="10800000">
              <a:off x="2669176" y="3959382"/>
              <a:ext cx="1689239" cy="114767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2" name="Triangle isocèle 21" descr="Triangle décoratif">
              <a:extLst>
                <a:ext uri="{FF2B5EF4-FFF2-40B4-BE49-F238E27FC236}">
                  <a16:creationId xmlns:a16="http://schemas.microsoft.com/office/drawing/2014/main" id="{B8377587-77F4-4DA3-A169-B66000476E93}"/>
                </a:ext>
              </a:extLst>
            </p:cNvPr>
            <p:cNvSpPr/>
            <p:nvPr/>
          </p:nvSpPr>
          <p:spPr>
            <a:xfrm>
              <a:off x="4176334" y="5452049"/>
              <a:ext cx="545742" cy="370779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</p:grp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A4CD8AB-5430-4B6C-BF91-A4924CAF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100" y="4597430"/>
            <a:ext cx="1620000" cy="101925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noProof="1">
                <a:cs typeface="Arial"/>
              </a:rPr>
              <a:t>. </a:t>
            </a:r>
            <a:endParaRPr lang="fr-FR" noProof="1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53B20E5-3A1B-40D8-BC6F-6462269757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>
                <a:cs typeface="Arial"/>
              </a:rPr>
              <a:t>Cours A.M.</a:t>
            </a:r>
            <a:endParaRPr lang="fr-FR" dirty="0">
              <a:cs typeface="Arial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D9620C8-909D-40D1-9895-48ABD55AB7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18497" y="4372794"/>
            <a:ext cx="1607085" cy="125172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noProof="1">
                <a:cs typeface="Arial"/>
              </a:rPr>
              <a:t>4 cours de 50 minutes</a:t>
            </a:r>
            <a:endParaRPr lang="fr-FR" dirty="0"/>
          </a:p>
          <a:p>
            <a:r>
              <a:rPr lang="fr-FR" noProof="1">
                <a:cs typeface="Arial"/>
              </a:rPr>
              <a:t>Pauses de 5 et 10 minutes</a:t>
            </a:r>
          </a:p>
          <a:p>
            <a:r>
              <a:rPr lang="fr-FR" noProof="1">
                <a:cs typeface="Arial"/>
              </a:rPr>
              <a:t>8h50 à 12h30</a:t>
            </a:r>
          </a:p>
          <a:p>
            <a:r>
              <a:rPr lang="fr-FR" noProof="1">
                <a:cs typeface="Arial"/>
              </a:rPr>
              <a:t>. 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1BA95D-3BBB-4984-96D5-B1015D385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Horaires SAÉ et sport intensif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ED96D6C-B53E-4808-959A-0C6924ACFC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11</a:t>
            </a:fld>
            <a:endParaRPr lang="fr-FR" dirty="0"/>
          </a:p>
        </p:txBody>
      </p:sp>
      <p:pic>
        <p:nvPicPr>
          <p:cNvPr id="32" name="Image 32" descr="Une image contenant sombre, assis, signe&#10;&#10;Description générée automatiquement">
            <a:extLst>
              <a:ext uri="{FF2B5EF4-FFF2-40B4-BE49-F238E27FC236}">
                <a16:creationId xmlns:a16="http://schemas.microsoft.com/office/drawing/2014/main" id="{E964353E-EE5D-46D1-8A2B-9AEF899FC4F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/>
          <a:srcRect/>
          <a:stretch/>
        </p:blipFill>
        <p:spPr>
          <a:xfrm>
            <a:off x="7112127" y="3069267"/>
            <a:ext cx="621792" cy="621792"/>
          </a:xfrm>
        </p:spPr>
      </p:pic>
      <p:pic>
        <p:nvPicPr>
          <p:cNvPr id="33" name="Image 33">
            <a:extLst>
              <a:ext uri="{FF2B5EF4-FFF2-40B4-BE49-F238E27FC236}">
                <a16:creationId xmlns:a16="http://schemas.microsoft.com/office/drawing/2014/main" id="{2E13C7EE-EB77-44E4-8D2D-95FEA8E27D7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/>
          <a:srcRect/>
          <a:stretch/>
        </p:blipFill>
        <p:spPr>
          <a:xfrm>
            <a:off x="8997948" y="3069267"/>
            <a:ext cx="621792" cy="621792"/>
          </a:xfrm>
        </p:spPr>
      </p:pic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B9104EE-EF6A-4151-A29E-A483177538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98844" y="3955716"/>
            <a:ext cx="1620000" cy="6631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cs typeface="Arial"/>
              </a:rPr>
              <a:t>Sport/Art P.M.</a:t>
            </a:r>
            <a:endParaRPr lang="fr-FR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CD568CA1-9822-48B8-A731-6EF3DC673F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>
                <a:cs typeface="Arial"/>
              </a:rPr>
              <a:t>Cycle de 9 jours</a:t>
            </a:r>
            <a:endParaRPr lang="fr-FR"/>
          </a:p>
        </p:txBody>
      </p:sp>
      <p:sp>
        <p:nvSpPr>
          <p:cNvPr id="34" name="Espace réservé du texte 8">
            <a:extLst>
              <a:ext uri="{FF2B5EF4-FFF2-40B4-BE49-F238E27FC236}">
                <a16:creationId xmlns:a16="http://schemas.microsoft.com/office/drawing/2014/main" id="{194FC181-6651-4DF1-9217-69E589552B39}"/>
              </a:ext>
            </a:extLst>
          </p:cNvPr>
          <p:cNvSpPr txBox="1">
            <a:spLocks/>
          </p:cNvSpPr>
          <p:nvPr/>
        </p:nvSpPr>
        <p:spPr>
          <a:xfrm>
            <a:off x="8501541" y="4744753"/>
            <a:ext cx="1607085" cy="1251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1">
                <a:cs typeface="Arial"/>
              </a:rPr>
              <a:t>13h20 à16h20</a:t>
            </a:r>
            <a:endParaRPr lang="fr-FR" dirty="0"/>
          </a:p>
          <a:p>
            <a:r>
              <a:rPr lang="fr-FR" noProof="1">
                <a:cs typeface="Arial"/>
              </a:rPr>
              <a:t>. 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0FBEE5-B57E-41A2-A29E-4A81CEA02D43}"/>
              </a:ext>
            </a:extLst>
          </p:cNvPr>
          <p:cNvSpPr/>
          <p:nvPr/>
        </p:nvSpPr>
        <p:spPr>
          <a:xfrm>
            <a:off x="10281684" y="6337005"/>
            <a:ext cx="1406733" cy="463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70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Espace réservé d’image 53" descr="Mur sur lequel des photos de groupe sont accrochées à l’aide de pinces à linge">
            <a:extLst>
              <a:ext uri="{FF2B5EF4-FFF2-40B4-BE49-F238E27FC236}">
                <a16:creationId xmlns:a16="http://schemas.microsoft.com/office/drawing/2014/main" id="{9064EEF5-A83C-42AA-B83E-068631EAEE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Groupe 3" descr="Un contour triangulaire et deux triangles pleins accentuant l’image">
            <a:extLst>
              <a:ext uri="{FF2B5EF4-FFF2-40B4-BE49-F238E27FC236}">
                <a16:creationId xmlns:a16="http://schemas.microsoft.com/office/drawing/2014/main" id="{66F78661-DF1F-42BC-B794-0FB9369D0DF4}"/>
              </a:ext>
            </a:extLst>
          </p:cNvPr>
          <p:cNvGrpSpPr/>
          <p:nvPr/>
        </p:nvGrpSpPr>
        <p:grpSpPr>
          <a:xfrm>
            <a:off x="1928664" y="2925893"/>
            <a:ext cx="2793412" cy="2896935"/>
            <a:chOff x="1928664" y="2925893"/>
            <a:chExt cx="2793412" cy="2896935"/>
          </a:xfrm>
        </p:grpSpPr>
        <p:sp>
          <p:nvSpPr>
            <p:cNvPr id="20" name="Triangle isocèle 19" descr="Triangle décoratif">
              <a:extLst>
                <a:ext uri="{FF2B5EF4-FFF2-40B4-BE49-F238E27FC236}">
                  <a16:creationId xmlns:a16="http://schemas.microsoft.com/office/drawing/2014/main" id="{4A51CE02-BC1D-466F-AB17-2352D0A84623}"/>
                </a:ext>
              </a:extLst>
            </p:cNvPr>
            <p:cNvSpPr/>
            <p:nvPr/>
          </p:nvSpPr>
          <p:spPr>
            <a:xfrm rot="10800000">
              <a:off x="1928664" y="2925893"/>
              <a:ext cx="740512" cy="503107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1" name="Triangle isocèle 20" descr="Triangle décoratif">
              <a:extLst>
                <a:ext uri="{FF2B5EF4-FFF2-40B4-BE49-F238E27FC236}">
                  <a16:creationId xmlns:a16="http://schemas.microsoft.com/office/drawing/2014/main" id="{99859FBE-B857-43A4-9C87-4C0FFF478291}"/>
                </a:ext>
              </a:extLst>
            </p:cNvPr>
            <p:cNvSpPr/>
            <p:nvPr/>
          </p:nvSpPr>
          <p:spPr>
            <a:xfrm rot="10800000">
              <a:off x="2669176" y="3959382"/>
              <a:ext cx="1689239" cy="114767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2" name="Triangle isocèle 21" descr="Triangle décoratif">
              <a:extLst>
                <a:ext uri="{FF2B5EF4-FFF2-40B4-BE49-F238E27FC236}">
                  <a16:creationId xmlns:a16="http://schemas.microsoft.com/office/drawing/2014/main" id="{B8377587-77F4-4DA3-A169-B66000476E93}"/>
                </a:ext>
              </a:extLst>
            </p:cNvPr>
            <p:cNvSpPr/>
            <p:nvPr/>
          </p:nvSpPr>
          <p:spPr>
            <a:xfrm>
              <a:off x="4176334" y="5452049"/>
              <a:ext cx="545742" cy="370779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</p:grp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A4CD8AB-5430-4B6C-BF91-A4924CAF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100" y="4597430"/>
            <a:ext cx="1620000" cy="101925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noProof="1">
                <a:cs typeface="Arial"/>
              </a:rPr>
              <a:t>. </a:t>
            </a:r>
            <a:endParaRPr lang="fr-FR" noProof="1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53B20E5-3A1B-40D8-BC6F-6462269757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50311" y="3916970"/>
            <a:ext cx="1620000" cy="288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Cours P.M.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1BA95D-3BBB-4984-96D5-B1015D385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/>
            <a:r>
              <a:rPr lang="fr-FR" sz="3000" dirty="0"/>
              <a:t> Horaires SAÉ et sport intensif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ED96D6C-B53E-4808-959A-0C6924ACFC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12</a:t>
            </a:fld>
            <a:endParaRPr lang="fr-FR" dirty="0"/>
          </a:p>
        </p:txBody>
      </p:sp>
      <p:pic>
        <p:nvPicPr>
          <p:cNvPr id="32" name="Image 32" descr="Une image contenant sombre, assis, signe&#10;&#10;Description générée automatiquement">
            <a:extLst>
              <a:ext uri="{FF2B5EF4-FFF2-40B4-BE49-F238E27FC236}">
                <a16:creationId xmlns:a16="http://schemas.microsoft.com/office/drawing/2014/main" id="{E964353E-EE5D-46D1-8A2B-9AEF899FC4F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/>
          <a:srcRect/>
          <a:stretch/>
        </p:blipFill>
        <p:spPr>
          <a:xfrm>
            <a:off x="8997754" y="3030521"/>
            <a:ext cx="621792" cy="621792"/>
          </a:xfrm>
        </p:spPr>
      </p:pic>
      <p:pic>
        <p:nvPicPr>
          <p:cNvPr id="33" name="Image 33">
            <a:extLst>
              <a:ext uri="{FF2B5EF4-FFF2-40B4-BE49-F238E27FC236}">
                <a16:creationId xmlns:a16="http://schemas.microsoft.com/office/drawing/2014/main" id="{2E13C7EE-EB77-44E4-8D2D-95FEA8E27D7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/>
          <a:srcRect/>
          <a:stretch/>
        </p:blipFill>
        <p:spPr>
          <a:xfrm>
            <a:off x="7048124" y="3046855"/>
            <a:ext cx="621792" cy="621792"/>
          </a:xfrm>
        </p:spPr>
      </p:pic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B9104EE-EF6A-4151-A29E-A483177538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48015" y="3916970"/>
            <a:ext cx="1620000" cy="6631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Sport/Art A.M.</a:t>
            </a:r>
            <a:endParaRPr lang="fr-FR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CD568CA1-9822-48B8-A731-6EF3DC673F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>
                <a:cs typeface="Arial"/>
              </a:rPr>
              <a:t>Cycle de 9 jours</a:t>
            </a:r>
            <a:endParaRPr lang="fr-FR"/>
          </a:p>
        </p:txBody>
      </p:sp>
      <p:sp>
        <p:nvSpPr>
          <p:cNvPr id="34" name="Espace réservé du texte 8">
            <a:extLst>
              <a:ext uri="{FF2B5EF4-FFF2-40B4-BE49-F238E27FC236}">
                <a16:creationId xmlns:a16="http://schemas.microsoft.com/office/drawing/2014/main" id="{194FC181-6651-4DF1-9217-69E589552B39}"/>
              </a:ext>
            </a:extLst>
          </p:cNvPr>
          <p:cNvSpPr txBox="1">
            <a:spLocks/>
          </p:cNvSpPr>
          <p:nvPr/>
        </p:nvSpPr>
        <p:spPr>
          <a:xfrm>
            <a:off x="6613931" y="4596750"/>
            <a:ext cx="1607085" cy="1251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1">
                <a:cs typeface="Arial"/>
              </a:rPr>
              <a:t>8h50 à 11h50</a:t>
            </a:r>
            <a:endParaRPr lang="fr-FR" noProof="1"/>
          </a:p>
          <a:p>
            <a:r>
              <a:rPr lang="fr-FR" noProof="1">
                <a:cs typeface="Arial"/>
              </a:rPr>
              <a:t>. </a:t>
            </a:r>
            <a:endParaRPr lang="fr-FR" dirty="0"/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D433D387-83C1-4CDA-A5BC-BEB055E48587}"/>
              </a:ext>
            </a:extLst>
          </p:cNvPr>
          <p:cNvSpPr txBox="1">
            <a:spLocks/>
          </p:cNvSpPr>
          <p:nvPr/>
        </p:nvSpPr>
        <p:spPr>
          <a:xfrm>
            <a:off x="8505107" y="4508094"/>
            <a:ext cx="1607085" cy="1251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1">
                <a:cs typeface="Arial"/>
              </a:rPr>
              <a:t>4 cours de 50 minutes</a:t>
            </a:r>
            <a:endParaRPr lang="fr-FR" dirty="0"/>
          </a:p>
          <a:p>
            <a:r>
              <a:rPr lang="fr-FR" noProof="1">
                <a:cs typeface="Arial"/>
              </a:rPr>
              <a:t>Pauses de 5 et 10 minutes</a:t>
            </a:r>
          </a:p>
          <a:p>
            <a:r>
              <a:rPr lang="fr-FR" noProof="1">
                <a:cs typeface="Arial"/>
              </a:rPr>
              <a:t>12h40 à 16h20</a:t>
            </a:r>
            <a:endParaRPr lang="fr-FR" dirty="0"/>
          </a:p>
          <a:p>
            <a:r>
              <a:rPr lang="fr-FR" noProof="1">
                <a:cs typeface="Arial"/>
              </a:rPr>
              <a:t>. </a:t>
            </a:r>
            <a:endParaRPr lang="fr-FR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9E92781-4882-478D-A1C6-FC8D3A7F0B84}"/>
              </a:ext>
            </a:extLst>
          </p:cNvPr>
          <p:cNvGrpSpPr/>
          <p:nvPr/>
        </p:nvGrpSpPr>
        <p:grpSpPr>
          <a:xfrm>
            <a:off x="10256704" y="5519805"/>
            <a:ext cx="1894030" cy="1359529"/>
            <a:chOff x="10256704" y="5519805"/>
            <a:chExt cx="1894030" cy="13595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11E85BA-B187-4D0C-B80C-F26A97E08966}"/>
                </a:ext>
              </a:extLst>
            </p:cNvPr>
            <p:cNvSpPr/>
            <p:nvPr/>
          </p:nvSpPr>
          <p:spPr>
            <a:xfrm>
              <a:off x="10256704" y="6243638"/>
              <a:ext cx="1431713" cy="557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24" name="Image 23" descr="Une image contenant signe, arrêt, horloge&#10;&#10;Description générée automatiquement">
              <a:extLst>
                <a:ext uri="{FF2B5EF4-FFF2-40B4-BE49-F238E27FC236}">
                  <a16:creationId xmlns:a16="http://schemas.microsoft.com/office/drawing/2014/main" id="{150A5301-F4B4-4FEC-8BC3-C6ED7BDA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91205" y="5519805"/>
              <a:ext cx="1359529" cy="1359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75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FA783B-2A96-465F-931A-E2DD81D2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Critères observés aux tests </a:t>
            </a:r>
            <a:r>
              <a:rPr lang="fr-FR"/>
              <a:t>d'admission</a:t>
            </a:r>
            <a:br>
              <a:rPr lang="fr-FR" dirty="0"/>
            </a:br>
            <a:r>
              <a:rPr lang="fr-FR" sz="2000"/>
              <a:t>Le Test d'admission est lié à la discipline</a:t>
            </a:r>
            <a:endParaRPr lang="fr-FR" dirty="0"/>
          </a:p>
        </p:txBody>
      </p:sp>
      <p:pic>
        <p:nvPicPr>
          <p:cNvPr id="38" name="Espace réservé d’image 37">
            <a:extLst>
              <a:ext uri="{FF2B5EF4-FFF2-40B4-BE49-F238E27FC236}">
                <a16:creationId xmlns:a16="http://schemas.microsoft.com/office/drawing/2014/main" id="{9DB4AA5D-EC26-42FF-B721-D6B63F126D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310" r="37227"/>
          <a:stretch/>
        </p:blipFill>
        <p:spPr>
          <a:xfrm>
            <a:off x="1798594" y="1151999"/>
            <a:ext cx="4341906" cy="4286323"/>
          </a:xfrm>
        </p:spPr>
      </p:pic>
      <p:grpSp>
        <p:nvGrpSpPr>
          <p:cNvPr id="2" name="Groupe 1" descr="Trois triangles accentuant l’image">
            <a:extLst>
              <a:ext uri="{FF2B5EF4-FFF2-40B4-BE49-F238E27FC236}">
                <a16:creationId xmlns:a16="http://schemas.microsoft.com/office/drawing/2014/main" id="{B4815C37-BD9E-43A0-B8B0-69DFC288E7CE}"/>
              </a:ext>
            </a:extLst>
          </p:cNvPr>
          <p:cNvGrpSpPr/>
          <p:nvPr/>
        </p:nvGrpSpPr>
        <p:grpSpPr>
          <a:xfrm>
            <a:off x="2743307" y="1421269"/>
            <a:ext cx="1969659" cy="2593986"/>
            <a:chOff x="2743307" y="1421269"/>
            <a:chExt cx="1969659" cy="2593986"/>
          </a:xfrm>
        </p:grpSpPr>
        <p:sp>
          <p:nvSpPr>
            <p:cNvPr id="27" name="Triangle isocèle 26" descr="Triangle décoratif">
              <a:extLst>
                <a:ext uri="{FF2B5EF4-FFF2-40B4-BE49-F238E27FC236}">
                  <a16:creationId xmlns:a16="http://schemas.microsoft.com/office/drawing/2014/main" id="{AF43AC19-9857-4182-92FA-671EBE1517FF}"/>
                </a:ext>
              </a:extLst>
            </p:cNvPr>
            <p:cNvSpPr/>
            <p:nvPr/>
          </p:nvSpPr>
          <p:spPr>
            <a:xfrm rot="10800000">
              <a:off x="3222789" y="1421269"/>
              <a:ext cx="740512" cy="503107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8" name="Triangle isocèle 27" descr="Triangle décoratif">
              <a:extLst>
                <a:ext uri="{FF2B5EF4-FFF2-40B4-BE49-F238E27FC236}">
                  <a16:creationId xmlns:a16="http://schemas.microsoft.com/office/drawing/2014/main" id="{1AEFFFFC-2F55-474E-BE2B-34F6565E0AFA}"/>
                </a:ext>
              </a:extLst>
            </p:cNvPr>
            <p:cNvSpPr/>
            <p:nvPr/>
          </p:nvSpPr>
          <p:spPr>
            <a:xfrm rot="10800000">
              <a:off x="2743307" y="2281324"/>
              <a:ext cx="1689239" cy="114767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9" name="Triangle isocèle 28" descr="Triangle décoratif">
              <a:extLst>
                <a:ext uri="{FF2B5EF4-FFF2-40B4-BE49-F238E27FC236}">
                  <a16:creationId xmlns:a16="http://schemas.microsoft.com/office/drawing/2014/main" id="{5F00BDF3-3184-4AE2-B847-24595A3C55A5}"/>
                </a:ext>
              </a:extLst>
            </p:cNvPr>
            <p:cNvSpPr/>
            <p:nvPr/>
          </p:nvSpPr>
          <p:spPr>
            <a:xfrm>
              <a:off x="4167224" y="3644476"/>
              <a:ext cx="545742" cy="370779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</p:grp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9387D84-59D0-407F-B754-632FFF8DF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374" y="1151999"/>
            <a:ext cx="2495550" cy="4754880"/>
          </a:xfrm>
        </p:spPr>
        <p:txBody>
          <a:bodyPr vert="horz" wrap="square" lIns="0" tIns="0" rIns="0" bIns="0" numCol="1" spcCol="0" rtlCol="0" anchor="t">
            <a:noAutofit/>
          </a:bodyPr>
          <a:lstStyle/>
          <a:p>
            <a:pPr marL="285750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cs typeface="Arial"/>
              </a:rPr>
              <a:t>Précision des mouvements</a:t>
            </a:r>
            <a:endParaRPr lang="fr-FR">
              <a:cs typeface="Arial"/>
            </a:endParaRPr>
          </a:p>
          <a:p>
            <a:pPr marL="285750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cs typeface="Arial"/>
              </a:rPr>
              <a:t>Musicalité</a:t>
            </a:r>
            <a:endParaRPr lang="fr-FR" sz="1400" dirty="0"/>
          </a:p>
          <a:p>
            <a:pPr marL="285750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cs typeface="Arial"/>
              </a:rPr>
              <a:t>Vitesse d'apprentissage</a:t>
            </a:r>
            <a:endParaRPr lang="fr-FR" sz="1400" dirty="0"/>
          </a:p>
          <a:p>
            <a:pPr marL="285750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cs typeface="Arial"/>
              </a:rPr>
              <a:t>Aptitude en danse </a:t>
            </a:r>
            <a:endParaRPr lang="fr-FR" sz="1400" dirty="0"/>
          </a:p>
          <a:p>
            <a:pPr marL="828675" lvl="2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ea typeface="+mn-lt"/>
                <a:cs typeface="+mn-lt"/>
              </a:rPr>
              <a:t>Hip hop</a:t>
            </a:r>
          </a:p>
          <a:p>
            <a:pPr marL="828675" lvl="2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ea typeface="+mn-lt"/>
                <a:cs typeface="+mn-lt"/>
              </a:rPr>
              <a:t>Ballet </a:t>
            </a:r>
            <a:endParaRPr lang="fr-FR"/>
          </a:p>
          <a:p>
            <a:pPr marL="828675" lvl="2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cs typeface="Arial"/>
              </a:rPr>
              <a:t>Ballet jazz</a:t>
            </a:r>
            <a:endParaRPr lang="fr-FR" sz="1400" dirty="0">
              <a:cs typeface="Arial"/>
            </a:endParaRPr>
          </a:p>
          <a:p>
            <a:pPr marL="285750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cs typeface="Arial"/>
              </a:rPr>
              <a:t>Énergie</a:t>
            </a:r>
            <a:endParaRPr lang="fr-FR" sz="1400" dirty="0">
              <a:cs typeface="Arial"/>
            </a:endParaRPr>
          </a:p>
          <a:p>
            <a:pPr marL="828675" lvl="2">
              <a:lnSpc>
                <a:spcPts val="2200"/>
              </a:lnSpc>
              <a:spcBef>
                <a:spcPts val="0"/>
              </a:spcBef>
            </a:pPr>
            <a:endParaRPr lang="fr-FR" sz="1400" dirty="0">
              <a:cs typeface="Arial"/>
            </a:endParaRPr>
          </a:p>
          <a:p>
            <a:pPr marL="561975" lvl="2" indent="0">
              <a:lnSpc>
                <a:spcPts val="2200"/>
              </a:lnSpc>
              <a:spcBef>
                <a:spcPts val="0"/>
              </a:spcBef>
              <a:buNone/>
            </a:pPr>
            <a:endParaRPr lang="fr-FR" sz="1400" dirty="0"/>
          </a:p>
          <a:p>
            <a:pPr marL="828675" lvl="2">
              <a:lnSpc>
                <a:spcPts val="2200"/>
              </a:lnSpc>
              <a:spcBef>
                <a:spcPts val="0"/>
              </a:spcBef>
            </a:pPr>
            <a:endParaRPr lang="fr-FR" sz="1400" dirty="0"/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fr-FR" sz="1400" dirty="0"/>
          </a:p>
        </p:txBody>
      </p:sp>
      <p:cxnSp>
        <p:nvCxnSpPr>
          <p:cNvPr id="40" name="Connecteur droit 39" descr="Ligne de séparation">
            <a:extLst>
              <a:ext uri="{FF2B5EF4-FFF2-40B4-BE49-F238E27FC236}">
                <a16:creationId xmlns:a16="http://schemas.microsoft.com/office/drawing/2014/main" id="{F598035F-AEB0-448B-8CFD-03AEC41F6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081165" y="1252330"/>
            <a:ext cx="0" cy="46509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contenu 4">
            <a:extLst>
              <a:ext uri="{FF2B5EF4-FFF2-40B4-BE49-F238E27FC236}">
                <a16:creationId xmlns:a16="http://schemas.microsoft.com/office/drawing/2014/main" id="{DDEF8F4C-1805-4BA1-B749-8238752D9781}"/>
              </a:ext>
            </a:extLst>
          </p:cNvPr>
          <p:cNvSpPr txBox="1">
            <a:spLocks/>
          </p:cNvSpPr>
          <p:nvPr/>
        </p:nvSpPr>
        <p:spPr>
          <a:xfrm>
            <a:off x="9295798" y="1152000"/>
            <a:ext cx="2495550" cy="4751250"/>
          </a:xfrm>
          <a:prstGeom prst="rect">
            <a:avLst/>
          </a:prstGeom>
        </p:spPr>
        <p:txBody>
          <a:bodyPr vert="horz" wrap="square" lIns="0" tIns="0" rIns="0" bIns="0" numCol="1" spcCol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cs typeface="Arial"/>
              </a:rPr>
              <a:t>200 mètres sans arrêt </a:t>
            </a:r>
            <a:endParaRPr lang="fr-FR" sz="1400" dirty="0"/>
          </a:p>
          <a:p>
            <a:pPr marL="828675" lvl="2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ea typeface="+mn-lt"/>
                <a:cs typeface="+mn-lt"/>
              </a:rPr>
              <a:t>Temps</a:t>
            </a:r>
          </a:p>
          <a:p>
            <a:pPr marL="828675" lvl="2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ea typeface="+mn-lt"/>
                <a:cs typeface="+mn-lt"/>
              </a:rPr>
              <a:t>Distance</a:t>
            </a:r>
            <a:endParaRPr lang="fr-FR"/>
          </a:p>
          <a:p>
            <a:pPr marL="542925" lvl="2" indent="0">
              <a:lnSpc>
                <a:spcPts val="2200"/>
              </a:lnSpc>
              <a:spcBef>
                <a:spcPts val="0"/>
              </a:spcBef>
              <a:buNone/>
            </a:pPr>
            <a:endParaRPr lang="fr-FR" sz="1400" dirty="0">
              <a:cs typeface="Arial"/>
            </a:endParaRPr>
          </a:p>
          <a:p>
            <a:pPr marL="285750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cs typeface="Arial"/>
              </a:rPr>
              <a:t>25 mètres papillon</a:t>
            </a:r>
            <a:endParaRPr lang="fr-FR" sz="1400" dirty="0">
              <a:cs typeface="Arial"/>
            </a:endParaRPr>
          </a:p>
          <a:p>
            <a:pPr marL="285750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cs typeface="Arial"/>
              </a:rPr>
              <a:t>25 mètres dos</a:t>
            </a:r>
            <a:endParaRPr lang="fr-FR" sz="1400" dirty="0">
              <a:cs typeface="Arial"/>
            </a:endParaRPr>
          </a:p>
          <a:p>
            <a:pPr marL="285750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cs typeface="Arial"/>
              </a:rPr>
              <a:t>25 mètres brasse</a:t>
            </a:r>
            <a:endParaRPr lang="fr-FR" sz="1400" dirty="0">
              <a:cs typeface="Arial"/>
            </a:endParaRPr>
          </a:p>
          <a:p>
            <a:pPr marL="285750" indent="-285750">
              <a:lnSpc>
                <a:spcPts val="2200"/>
              </a:lnSpc>
              <a:spcBef>
                <a:spcPts val="0"/>
              </a:spcBef>
            </a:pPr>
            <a:r>
              <a:rPr lang="fr-FR" sz="1400">
                <a:cs typeface="Arial"/>
              </a:rPr>
              <a:t>25 mètres libre</a:t>
            </a:r>
            <a:endParaRPr lang="fr-FR" sz="1400" dirty="0">
              <a:cs typeface="Arial"/>
            </a:endParaRPr>
          </a:p>
          <a:p>
            <a:pPr marL="828675" lvl="2" indent="-285750">
              <a:lnSpc>
                <a:spcPts val="2200"/>
              </a:lnSpc>
              <a:spcBef>
                <a:spcPts val="0"/>
              </a:spcBef>
            </a:pPr>
            <a:endParaRPr lang="fr-FR" sz="1400" dirty="0"/>
          </a:p>
          <a:p>
            <a:pPr marL="0" indent="0" rtl="0">
              <a:lnSpc>
                <a:spcPts val="2200"/>
              </a:lnSpc>
              <a:spcBef>
                <a:spcPts val="0"/>
              </a:spcBef>
              <a:buNone/>
            </a:pPr>
            <a:endParaRPr lang="fr-FR" sz="1400" dirty="0"/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fr-FR" sz="1400" dirty="0"/>
          </a:p>
        </p:txBody>
      </p:sp>
      <p:sp>
        <p:nvSpPr>
          <p:cNvPr id="30" name="Espace réservé du numéro de diapositive 29">
            <a:extLst>
              <a:ext uri="{FF2B5EF4-FFF2-40B4-BE49-F238E27FC236}">
                <a16:creationId xmlns:a16="http://schemas.microsoft.com/office/drawing/2014/main" id="{F3158FD9-70ED-4C10-B7CE-63D15C2FD3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13</a:t>
            </a:fld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8E4BE41-205E-4186-A947-3D3E8F254A06}"/>
              </a:ext>
            </a:extLst>
          </p:cNvPr>
          <p:cNvSpPr txBox="1">
            <a:spLocks/>
          </p:cNvSpPr>
          <p:nvPr/>
        </p:nvSpPr>
        <p:spPr>
          <a:xfrm>
            <a:off x="6232559" y="216303"/>
            <a:ext cx="2498183" cy="71457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20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Danse</a:t>
            </a:r>
            <a:r>
              <a:rPr lang="fr-FR" b="1" dirty="0"/>
              <a:t> 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E2916661-D540-4C36-B14D-2505EF5CD0AB}"/>
              </a:ext>
            </a:extLst>
          </p:cNvPr>
          <p:cNvSpPr txBox="1">
            <a:spLocks/>
          </p:cNvSpPr>
          <p:nvPr/>
        </p:nvSpPr>
        <p:spPr>
          <a:xfrm>
            <a:off x="9086829" y="216302"/>
            <a:ext cx="2498183" cy="71457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20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Natation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9E92781-4882-478D-A1C6-FC8D3A7F0B84}"/>
              </a:ext>
            </a:extLst>
          </p:cNvPr>
          <p:cNvGrpSpPr/>
          <p:nvPr/>
        </p:nvGrpSpPr>
        <p:grpSpPr>
          <a:xfrm>
            <a:off x="10256704" y="5519805"/>
            <a:ext cx="1894030" cy="1359529"/>
            <a:chOff x="10256704" y="5519805"/>
            <a:chExt cx="1894030" cy="13595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1E85BA-B187-4D0C-B80C-F26A97E08966}"/>
                </a:ext>
              </a:extLst>
            </p:cNvPr>
            <p:cNvSpPr/>
            <p:nvPr/>
          </p:nvSpPr>
          <p:spPr>
            <a:xfrm>
              <a:off x="10256704" y="6243638"/>
              <a:ext cx="1431713" cy="557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8" name="Image 17" descr="Une image contenant signe, arrêt, horloge&#10;&#10;Description générée automatiquement">
              <a:extLst>
                <a:ext uri="{FF2B5EF4-FFF2-40B4-BE49-F238E27FC236}">
                  <a16:creationId xmlns:a16="http://schemas.microsoft.com/office/drawing/2014/main" id="{150A5301-F4B4-4FEC-8BC3-C6ED7BDA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1205" y="5519805"/>
              <a:ext cx="1359529" cy="1359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86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4D2C1-E775-45CA-BF1C-656329BC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Activités parascolaires </a:t>
            </a:r>
            <a:r>
              <a:rPr lang="fr-FR" b="1" dirty="0"/>
              <a:t>Le boisé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15CC978-56C8-4F3D-9269-0240D8FBA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fr-FR" smtClean="0"/>
              <a:pPr rtl="0"/>
              <a:t>14</a:t>
            </a:fld>
            <a:endParaRPr lang="fr-FR" dirty="0"/>
          </a:p>
        </p:txBody>
      </p:sp>
      <p:pic>
        <p:nvPicPr>
          <p:cNvPr id="18" name="Image 2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0D036BF-8654-403E-8624-ADF8ED80A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3" b="21459"/>
          <a:stretch/>
        </p:blipFill>
        <p:spPr>
          <a:xfrm>
            <a:off x="9009478" y="736204"/>
            <a:ext cx="1963082" cy="1732918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19E92781-4882-478D-A1C6-FC8D3A7F0B84}"/>
              </a:ext>
            </a:extLst>
          </p:cNvPr>
          <p:cNvGrpSpPr/>
          <p:nvPr/>
        </p:nvGrpSpPr>
        <p:grpSpPr>
          <a:xfrm>
            <a:off x="10256704" y="5519805"/>
            <a:ext cx="1894030" cy="1359529"/>
            <a:chOff x="10256704" y="5519805"/>
            <a:chExt cx="1894030" cy="135952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1E85BA-B187-4D0C-B80C-F26A97E08966}"/>
                </a:ext>
              </a:extLst>
            </p:cNvPr>
            <p:cNvSpPr/>
            <p:nvPr/>
          </p:nvSpPr>
          <p:spPr>
            <a:xfrm>
              <a:off x="10256704" y="6243638"/>
              <a:ext cx="1431713" cy="557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22" name="Image 21" descr="Une image contenant signe, arrêt, horloge&#10;&#10;Description générée automatiquement">
              <a:extLst>
                <a:ext uri="{FF2B5EF4-FFF2-40B4-BE49-F238E27FC236}">
                  <a16:creationId xmlns:a16="http://schemas.microsoft.com/office/drawing/2014/main" id="{150A5301-F4B4-4FEC-8BC3-C6ED7BDA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1205" y="5519805"/>
              <a:ext cx="1359529" cy="1359529"/>
            </a:xfrm>
            <a:prstGeom prst="rect">
              <a:avLst/>
            </a:prstGeom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5" y="1001491"/>
            <a:ext cx="3866456" cy="1398719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291145" y="2815155"/>
            <a:ext cx="416158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noProof="1">
                <a:cs typeface="Arial"/>
              </a:rPr>
              <a:t>Plus de 20 équipes sportives s’illustrant en…</a:t>
            </a:r>
          </a:p>
          <a:p>
            <a:endParaRPr lang="fr-FR" noProof="1">
              <a:cs typeface="Arial"/>
            </a:endParaRPr>
          </a:p>
          <a:p>
            <a:pPr algn="ctr"/>
            <a:r>
              <a:rPr lang="fr-FR" sz="2400" noProof="1">
                <a:cs typeface="Arial"/>
              </a:rPr>
              <a:t>Athlétisme       Cross-country</a:t>
            </a:r>
          </a:p>
          <a:p>
            <a:pPr algn="ctr"/>
            <a:r>
              <a:rPr lang="fr-FR" sz="2400" noProof="1">
                <a:cs typeface="Arial"/>
              </a:rPr>
              <a:t>Cheerleading         Volleyball</a:t>
            </a:r>
          </a:p>
          <a:p>
            <a:pPr algn="ctr"/>
            <a:r>
              <a:rPr lang="fr-FR" sz="2400" noProof="1">
                <a:cs typeface="Arial"/>
              </a:rPr>
              <a:t>Basketball                 Hockey</a:t>
            </a:r>
          </a:p>
          <a:p>
            <a:pPr algn="ctr"/>
            <a:r>
              <a:rPr lang="fr-FR" sz="2400" noProof="1">
                <a:cs typeface="Arial"/>
              </a:rPr>
              <a:t>Rugby                        Soccer</a:t>
            </a:r>
          </a:p>
          <a:p>
            <a:pPr algn="ctr"/>
            <a:r>
              <a:rPr lang="fr-FR" sz="2400" noProof="1">
                <a:cs typeface="Arial"/>
              </a:rPr>
              <a:t>Badminton                Football</a:t>
            </a:r>
            <a:endParaRPr lang="fr-FR" sz="2400" noProof="1"/>
          </a:p>
          <a:p>
            <a:endParaRPr lang="fr-CA" dirty="0"/>
          </a:p>
        </p:txBody>
      </p:sp>
      <p:sp>
        <p:nvSpPr>
          <p:cNvPr id="40" name="ZoneTexte 39"/>
          <p:cNvSpPr txBox="1"/>
          <p:nvPr/>
        </p:nvSpPr>
        <p:spPr>
          <a:xfrm>
            <a:off x="8309113" y="2815155"/>
            <a:ext cx="374987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noProof="1">
                <a:cs typeface="Arial"/>
              </a:rPr>
              <a:t>Plus de 10 formations musicales</a:t>
            </a:r>
          </a:p>
          <a:p>
            <a:pPr algn="ctr"/>
            <a:r>
              <a:rPr lang="fr-FR" sz="2400" noProof="1">
                <a:cs typeface="Arial"/>
              </a:rPr>
              <a:t>performant en …</a:t>
            </a:r>
          </a:p>
          <a:p>
            <a:pPr algn="ctr"/>
            <a:endParaRPr lang="fr-FR" noProof="1">
              <a:cs typeface="Arial"/>
            </a:endParaRPr>
          </a:p>
          <a:p>
            <a:pPr algn="ctr"/>
            <a:r>
              <a:rPr lang="fr-FR" sz="2400" noProof="1">
                <a:cs typeface="Arial"/>
              </a:rPr>
              <a:t>Harmonie Vicas Inspiration</a:t>
            </a:r>
          </a:p>
          <a:p>
            <a:pPr algn="ctr"/>
            <a:r>
              <a:rPr lang="fr-FR" sz="2400" noProof="1">
                <a:cs typeface="Arial"/>
              </a:rPr>
              <a:t>Vicas Big band</a:t>
            </a:r>
          </a:p>
          <a:p>
            <a:pPr algn="ctr"/>
            <a:r>
              <a:rPr lang="fr-FR" sz="2400" noProof="1">
                <a:cs typeface="Arial"/>
              </a:rPr>
              <a:t>Vicas Drumline</a:t>
            </a:r>
            <a:endParaRPr lang="fr-CA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4C6B5C-1EE5-046B-E8DB-D4C668923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193" y="3181327"/>
            <a:ext cx="3749878" cy="249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A7ED2E35-3115-45E4-9189-9AECA27BF8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000" r="17000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6084C9A0-3A90-4C13-9A11-E963C1115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7617" y="1974755"/>
            <a:ext cx="4680000" cy="2908489"/>
          </a:xfrm>
        </p:spPr>
        <p:txBody>
          <a:bodyPr>
            <a:scene3d>
              <a:camera prst="perspectiveContrastingLeftFacing" fov="4800000">
                <a:rot lat="20400000" lon="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r>
              <a:rPr lang="fr-CA" dirty="0"/>
              <a:t>École secondaire Le tandem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83246C91-D506-415F-B658-1AAE8B9661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L’art de s’ouvrir sur le monde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127178E-B4A8-42A5-A530-A96E61059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3" y="108000"/>
            <a:ext cx="12204402" cy="686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B2414-C781-4E5C-BB52-4F1A8EFCB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 tandem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36B11D-D7E5-4B00-A660-45AF25724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endParaRPr lang="fr-FR" dirty="0"/>
          </a:p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CC06AC-9890-4F57-B0AF-F7D5CBDDC1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16</a:t>
            </a:fld>
            <a:endParaRPr lang="fr-FR" noProof="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0422381-D292-43F3-B3BF-FDE49D02CA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fr-CA" dirty="0"/>
              <a:t>Leader +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C388CDE-08E7-4CB8-8CEF-E1854B4AAF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11220" y="4222328"/>
            <a:ext cx="2226737" cy="288000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fr-CA" dirty="0">
                <a:cs typeface="Arial"/>
              </a:rPr>
              <a:t>Langues modernes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AF2F91B-4C5B-4141-A2D1-59AD31B5B3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32026" y="4699407"/>
            <a:ext cx="1785124" cy="1307693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fr-CA" dirty="0"/>
              <a:t>Français</a:t>
            </a:r>
            <a:endParaRPr lang="fr-FR" dirty="0"/>
          </a:p>
          <a:p>
            <a:pPr algn="ctr"/>
            <a:r>
              <a:rPr lang="fr-CA" dirty="0"/>
              <a:t>Anglais</a:t>
            </a:r>
          </a:p>
          <a:p>
            <a:pPr algn="ctr"/>
            <a:r>
              <a:rPr lang="fr-CA" dirty="0"/>
              <a:t>Espagnol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1DEAB05-710C-4342-9B39-E5D6860BBA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ctr"/>
            <a:r>
              <a:rPr lang="fr-CA" dirty="0">
                <a:cs typeface="Arial"/>
              </a:rPr>
              <a:t>Arts visuels</a:t>
            </a:r>
            <a:endParaRPr lang="fr-CA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4F21E7C-127F-4AA5-BCB6-21C881BB73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9338" y="4699406"/>
            <a:ext cx="1785124" cy="1307693"/>
          </a:xfrm>
        </p:spPr>
        <p:txBody>
          <a:bodyPr/>
          <a:lstStyle/>
          <a:p>
            <a:pPr algn="ctr"/>
            <a:r>
              <a:rPr lang="fr-CA" dirty="0"/>
              <a:t>Arts </a:t>
            </a:r>
          </a:p>
          <a:p>
            <a:pPr algn="ctr"/>
            <a:r>
              <a:rPr lang="fr-CA" dirty="0"/>
              <a:t>Multimédia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4CB7B0C-2114-45DD-88F1-E8BAE92F7A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ctr"/>
            <a:r>
              <a:rPr lang="fr-CA" dirty="0">
                <a:cs typeface="Arial"/>
              </a:rPr>
              <a:t>Génie +</a:t>
            </a:r>
            <a:endParaRPr lang="fr-CA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375F69A-D567-45C3-885F-BDF452AA31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ctr"/>
            <a:r>
              <a:rPr lang="fr-FR" dirty="0"/>
              <a:t>Sciences</a:t>
            </a:r>
          </a:p>
          <a:p>
            <a:pPr algn="ctr"/>
            <a:r>
              <a:rPr lang="fr-FR" dirty="0"/>
              <a:t>Robotique </a:t>
            </a:r>
          </a:p>
          <a:p>
            <a:pPr algn="ctr"/>
            <a:r>
              <a:rPr lang="fr-FR" dirty="0"/>
              <a:t>Informatique</a:t>
            </a:r>
          </a:p>
          <a:p>
            <a:pPr algn="ctr"/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996BD8-9578-4BB6-8430-8463FBD863E0}"/>
              </a:ext>
            </a:extLst>
          </p:cNvPr>
          <p:cNvSpPr/>
          <p:nvPr/>
        </p:nvSpPr>
        <p:spPr>
          <a:xfrm>
            <a:off x="10307088" y="6294907"/>
            <a:ext cx="1511755" cy="494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3B0F412-4A2C-4859-A160-78B874370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10" t="1277" r="-6633" b="8065"/>
          <a:stretch/>
        </p:blipFill>
        <p:spPr>
          <a:xfrm>
            <a:off x="10494901" y="5510996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59C59E57-71F1-41A1-B319-689B383F2A16}"/>
              </a:ext>
            </a:extLst>
          </p:cNvPr>
          <p:cNvSpPr txBox="1">
            <a:spLocks/>
          </p:cNvSpPr>
          <p:nvPr/>
        </p:nvSpPr>
        <p:spPr>
          <a:xfrm>
            <a:off x="9799238" y="4230728"/>
            <a:ext cx="2008278" cy="28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dirty="0">
                <a:cs typeface="Arial"/>
              </a:rPr>
              <a:t>Volley +</a:t>
            </a:r>
            <a:endParaRPr lang="fr-CA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64B4DA-C3EE-4234-9027-9892D366197A}"/>
              </a:ext>
            </a:extLst>
          </p:cNvPr>
          <p:cNvSpPr txBox="1"/>
          <p:nvPr/>
        </p:nvSpPr>
        <p:spPr>
          <a:xfrm>
            <a:off x="9963962" y="4699406"/>
            <a:ext cx="1724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/>
              <a:t>Volleyball</a:t>
            </a:r>
          </a:p>
          <a:p>
            <a:pPr algn="ctr"/>
            <a:r>
              <a:rPr lang="fr-CA" sz="1400" dirty="0"/>
              <a:t>Entraînement</a:t>
            </a:r>
          </a:p>
          <a:p>
            <a:pPr algn="ctr"/>
            <a:r>
              <a:rPr lang="fr-CA" sz="1400" dirty="0"/>
              <a:t>Sports</a:t>
            </a:r>
          </a:p>
          <a:p>
            <a:pPr algn="ctr"/>
            <a:r>
              <a:rPr lang="fr-CA" sz="1400" dirty="0"/>
              <a:t>Anglais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25FF5F2-00BA-4F36-B465-1E4D7416BFA4}"/>
              </a:ext>
            </a:extLst>
          </p:cNvPr>
          <p:cNvSpPr txBox="1"/>
          <p:nvPr/>
        </p:nvSpPr>
        <p:spPr>
          <a:xfrm>
            <a:off x="715617" y="4569997"/>
            <a:ext cx="152422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400" dirty="0"/>
              <a:t>Entreprenariat</a:t>
            </a:r>
          </a:p>
          <a:p>
            <a:pPr algn="ctr"/>
            <a:endParaRPr lang="fr-CA" sz="1400" dirty="0"/>
          </a:p>
          <a:p>
            <a:pPr algn="ctr"/>
            <a:r>
              <a:rPr lang="fr-CA" sz="1400" dirty="0"/>
              <a:t>Solidarité</a:t>
            </a:r>
          </a:p>
          <a:p>
            <a:pPr algn="ctr"/>
            <a:endParaRPr lang="fr-CA" sz="1400" dirty="0"/>
          </a:p>
          <a:p>
            <a:pPr algn="ctr"/>
            <a:r>
              <a:rPr lang="fr-CA" sz="1400" dirty="0"/>
              <a:t>Citoyenneté</a:t>
            </a:r>
            <a:endParaRPr lang="fr-CA" sz="1400">
              <a:cs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5667E65-3B55-EB2A-CF8B-A528D5573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86739" y="1370728"/>
            <a:ext cx="2541193" cy="19058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4AA6D7-1ECE-7C89-CC1A-B24040AA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02" y="1536750"/>
            <a:ext cx="2329666" cy="174724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D69ECC-2494-A65B-8237-2BC862C81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105" y="1027634"/>
            <a:ext cx="1905895" cy="254119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E147B6B-EBAF-AE6B-1CC5-25A6C4ACD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338" y="1053078"/>
            <a:ext cx="1920240" cy="25603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EE9604-3F11-EB92-1839-EA12623BC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616" y="1018865"/>
            <a:ext cx="1945900" cy="259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0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263F73-B583-DBC1-E616-C6B2FC334B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17</a:t>
            </a:fld>
            <a:endParaRPr lang="fr-FR" noProof="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230052A-CC00-40EE-1387-57343102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8A0611E-D0FD-DCC8-3329-50964F694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10" t="1277" r="-6633" b="8065"/>
          <a:stretch/>
        </p:blipFill>
        <p:spPr>
          <a:xfrm>
            <a:off x="11029051" y="5542543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  <p:pic>
        <p:nvPicPr>
          <p:cNvPr id="4" name="Image 3" descr="Une image contenant texte, habits, personne, collage&#10;&#10;Description générée automatiquement">
            <a:extLst>
              <a:ext uri="{FF2B5EF4-FFF2-40B4-BE49-F238E27FC236}">
                <a16:creationId xmlns:a16="http://schemas.microsoft.com/office/drawing/2014/main" id="{3EA47FA8-2CE3-9E50-14FC-5811330A2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" y="-3927"/>
            <a:ext cx="12189910" cy="68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F44E0-84A3-4005-A8FB-7E401A82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6337290" cy="432000"/>
          </a:xfrm>
        </p:spPr>
        <p:txBody>
          <a:bodyPr rtlCol="0"/>
          <a:lstStyle/>
          <a:p>
            <a:pPr rtl="0"/>
            <a:r>
              <a:rPr lang="fr-FR" b="1" dirty="0"/>
              <a:t>Arts visuels et approche multimédia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EEDA1C-BB12-45AD-8976-B245AD9387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453" y="3053485"/>
            <a:ext cx="4161313" cy="1363292"/>
          </a:xfrm>
        </p:spPr>
        <p:txBody>
          <a:bodyPr rtlCol="0"/>
          <a:lstStyle/>
          <a:p>
            <a:endParaRPr lang="fr-FR" dirty="0"/>
          </a:p>
          <a:p>
            <a:endParaRPr lang="fr-FR" sz="1800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Aimer faire des arts et de l’informatique</a:t>
            </a:r>
          </a:p>
          <a:p>
            <a:pPr rtl="0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E331BF-8B1D-4C80-A3F7-56EB13CEB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97" y="4612270"/>
            <a:ext cx="3568500" cy="203519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noProof="1">
                <a:cs typeface="Arial"/>
              </a:rPr>
              <a:t>6 périodes d’arts visuels de 75 min. /cycle de 9 jours (150 heures d’arts visuels durant l’année</a:t>
            </a:r>
          </a:p>
          <a:p>
            <a:r>
              <a:rPr lang="fr-FR" noProof="1">
                <a:cs typeface="Arial"/>
              </a:rPr>
              <a:t>1 à 4 périodes de multimédia de 75 minutes sur un cycle de 9 jours</a:t>
            </a:r>
          </a:p>
          <a:p>
            <a:pPr marL="0" indent="0">
              <a:buNone/>
            </a:pPr>
            <a:endParaRPr lang="fr-FR" noProof="1">
              <a:cs typeface="Arial"/>
            </a:endParaRPr>
          </a:p>
          <a:p>
            <a:endParaRPr lang="fr-FR" noProof="1">
              <a:cs typeface="Arial"/>
            </a:endParaRPr>
          </a:p>
          <a:p>
            <a:pPr marL="0" indent="0" rtl="0">
              <a:buNone/>
            </a:pPr>
            <a:endParaRPr lang="fr-FR" noProof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CDB8D5-A871-44D7-937A-31DA23DEC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18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0F092A-ADE8-4BB4-8E2A-9505BB06A116}"/>
              </a:ext>
            </a:extLst>
          </p:cNvPr>
          <p:cNvSpPr/>
          <p:nvPr/>
        </p:nvSpPr>
        <p:spPr>
          <a:xfrm>
            <a:off x="154126" y="3923755"/>
            <a:ext cx="262764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3600" dirty="0">
                <a:solidFill>
                  <a:prstClr val="black"/>
                </a:solidFill>
                <a:latin typeface="Tw Cen MT"/>
                <a:cs typeface="Arial" panose="020B0604020202020204" pitchFamily="34" charset="0"/>
              </a:rPr>
              <a:t>Enseignement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F06CCE-1EA4-4A8B-9C3E-14235CF9B300}"/>
              </a:ext>
            </a:extLst>
          </p:cNvPr>
          <p:cNvSpPr/>
          <p:nvPr/>
        </p:nvSpPr>
        <p:spPr>
          <a:xfrm>
            <a:off x="10307088" y="6294907"/>
            <a:ext cx="1511755" cy="494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C94772A-AEB4-4BE7-8037-EC1F8D419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10" t="1277" r="-6633" b="8065"/>
          <a:stretch/>
        </p:blipFill>
        <p:spPr>
          <a:xfrm>
            <a:off x="10500111" y="5386763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E179F799-E4A8-E43A-385E-16B291F00D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7587" b="27587"/>
          <a:stretch>
            <a:fillRect/>
          </a:stretch>
        </p:blipFill>
        <p:spPr>
          <a:xfrm>
            <a:off x="4064925" y="1333601"/>
            <a:ext cx="4330140" cy="3662348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498076-F2B8-DD76-2049-E1ED851B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065" y="864000"/>
            <a:ext cx="3224823" cy="41948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C08835-CB97-D618-BFAF-655A18EF192A}"/>
              </a:ext>
            </a:extLst>
          </p:cNvPr>
          <p:cNvSpPr/>
          <p:nvPr/>
        </p:nvSpPr>
        <p:spPr>
          <a:xfrm>
            <a:off x="210570" y="2667866"/>
            <a:ext cx="3132909" cy="5909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3600" dirty="0">
                <a:solidFill>
                  <a:prstClr val="black"/>
                </a:solidFill>
                <a:latin typeface="Tw Cen MT"/>
                <a:cs typeface="Arial"/>
              </a:rPr>
              <a:t>Caractéristiques</a:t>
            </a:r>
            <a:endParaRPr lang="fr-FR" sz="3600" dirty="0">
              <a:solidFill>
                <a:prstClr val="black"/>
              </a:solidFill>
              <a:latin typeface="Tw Cen M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906A35-EFBE-B87B-90FB-B1AADA9D75F7}"/>
              </a:ext>
            </a:extLst>
          </p:cNvPr>
          <p:cNvSpPr/>
          <p:nvPr/>
        </p:nvSpPr>
        <p:spPr>
          <a:xfrm>
            <a:off x="351681" y="1411977"/>
            <a:ext cx="3755387" cy="5909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3600" dirty="0">
                <a:solidFill>
                  <a:prstClr val="black"/>
                </a:solidFill>
                <a:latin typeface="Tw Cen MT"/>
                <a:cs typeface="Arial"/>
              </a:rPr>
              <a:t>Attribution du choix</a:t>
            </a:r>
            <a:endParaRPr lang="fr-FR" sz="3600" dirty="0">
              <a:solidFill>
                <a:prstClr val="black"/>
              </a:solidFill>
              <a:latin typeface="Tw Cen MT"/>
              <a:cs typeface="Arial" panose="020B0604020202020204" pitchFamily="34" charset="0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EE49ADF-A9A1-BA31-244C-24F089DB2190}"/>
              </a:ext>
            </a:extLst>
          </p:cNvPr>
          <p:cNvSpPr txBox="1">
            <a:spLocks/>
          </p:cNvSpPr>
          <p:nvPr/>
        </p:nvSpPr>
        <p:spPr>
          <a:xfrm>
            <a:off x="394964" y="1998891"/>
            <a:ext cx="3667277" cy="8075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1">
                <a:cs typeface="Arial"/>
              </a:rPr>
              <a:t>Sélection par une pige au sort</a:t>
            </a:r>
            <a:endParaRPr lang="fr-FR" noProof="1"/>
          </a:p>
          <a:p>
            <a:pPr marL="0" indent="0">
              <a:buFont typeface="Arial" panose="020B0604020202020204" pitchFamily="34" charset="0"/>
              <a:buNone/>
            </a:pPr>
            <a:endParaRPr lang="fr-FR" noProof="1">
              <a:cs typeface="Arial"/>
            </a:endParaRPr>
          </a:p>
          <a:p>
            <a:endParaRPr lang="fr-FR" noProof="1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31417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F44E0-84A3-4005-A8FB-7E401A82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6337290" cy="432000"/>
          </a:xfrm>
        </p:spPr>
        <p:txBody>
          <a:bodyPr rtlCol="0"/>
          <a:lstStyle/>
          <a:p>
            <a:pPr rtl="0"/>
            <a:r>
              <a:rPr lang="fr-FR" b="1" dirty="0"/>
              <a:t>Langues modernes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E331BF-8B1D-4C80-A3F7-56EB13CEB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04" y="5062331"/>
            <a:ext cx="3568500" cy="220791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sz="1400" noProof="1">
                <a:cs typeface="Arial"/>
              </a:rPr>
              <a:t>Anglais (programme enrichi du MEES): 6 périodes de 75 min. /cycle de 9 jours</a:t>
            </a:r>
          </a:p>
          <a:p>
            <a:r>
              <a:rPr lang="fr-FR" sz="1400" noProof="1">
                <a:cs typeface="Arial"/>
              </a:rPr>
              <a:t>150 heures d’anglais durant l’année</a:t>
            </a:r>
          </a:p>
          <a:p>
            <a:r>
              <a:rPr lang="fr-FR" sz="1400" noProof="1">
                <a:cs typeface="Arial"/>
              </a:rPr>
              <a:t>Espagnol: 2 à 4 périodes de 75 min. /cycle de 9 jours</a:t>
            </a:r>
          </a:p>
          <a:p>
            <a:r>
              <a:rPr lang="fr-FR" sz="1400" noProof="1">
                <a:cs typeface="Arial"/>
              </a:rPr>
              <a:t>Axé sur la culture et les communications</a:t>
            </a:r>
          </a:p>
          <a:p>
            <a:pPr marL="0" indent="0">
              <a:buNone/>
            </a:pPr>
            <a:endParaRPr lang="fr-FR" noProof="1">
              <a:cs typeface="Arial"/>
            </a:endParaRPr>
          </a:p>
          <a:p>
            <a:pPr marL="0" indent="0" rtl="0">
              <a:buNone/>
            </a:pPr>
            <a:endParaRPr lang="fr-FR" noProof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CDB8D5-A871-44D7-937A-31DA23DEC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19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0F092A-ADE8-4BB4-8E2A-9505BB06A116}"/>
              </a:ext>
            </a:extLst>
          </p:cNvPr>
          <p:cNvSpPr/>
          <p:nvPr/>
        </p:nvSpPr>
        <p:spPr>
          <a:xfrm>
            <a:off x="151209" y="2412789"/>
            <a:ext cx="3132909" cy="5909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3600" dirty="0">
                <a:solidFill>
                  <a:prstClr val="black"/>
                </a:solidFill>
                <a:latin typeface="Tw Cen MT"/>
                <a:cs typeface="Arial"/>
              </a:rPr>
              <a:t>Caractéristiques</a:t>
            </a:r>
            <a:endParaRPr lang="fr-FR" sz="3600" dirty="0">
              <a:solidFill>
                <a:prstClr val="black"/>
              </a:solidFill>
              <a:latin typeface="Tw Cen MT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FF8D57-DEDD-487C-A19A-CB293D32C466}"/>
              </a:ext>
            </a:extLst>
          </p:cNvPr>
          <p:cNvSpPr txBox="1"/>
          <p:nvPr/>
        </p:nvSpPr>
        <p:spPr>
          <a:xfrm>
            <a:off x="5328454" y="7253686"/>
            <a:ext cx="45664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>
                <a:hlinkClick r:id="rId3" tooltip="http://www.lopes.com.br/blog/cultura/dia-da-televisao-brasileira/"/>
              </a:rPr>
              <a:t>Cette photo</a:t>
            </a:r>
            <a:r>
              <a:rPr lang="fr-CA" sz="900"/>
              <a:t> par Auteur inconnu est soumis à la licence </a:t>
            </a:r>
            <a:r>
              <a:rPr lang="fr-CA" sz="900">
                <a:hlinkClick r:id="rId4" tooltip="https://creativecommons.org/licenses/by/3.0/"/>
              </a:rPr>
              <a:t>CC BY</a:t>
            </a:r>
            <a:endParaRPr lang="fr-CA" sz="9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E09D1EC-F7ED-48EC-A94A-DE46BBB70564}"/>
              </a:ext>
            </a:extLst>
          </p:cNvPr>
          <p:cNvSpPr txBox="1"/>
          <p:nvPr/>
        </p:nvSpPr>
        <p:spPr>
          <a:xfrm>
            <a:off x="1524000" y="685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>
                <a:hlinkClick r:id="rId5" tooltip="https://www.flickr.com/photos/splorp/64027565/"/>
              </a:rPr>
              <a:t>Cette photo</a:t>
            </a:r>
            <a:r>
              <a:rPr lang="fr-CA" sz="900"/>
              <a:t> par Auteur inconnu est soumis à la licence </a:t>
            </a:r>
            <a:r>
              <a:rPr lang="fr-CA" sz="900">
                <a:hlinkClick r:id="rId6" tooltip="https://creativecommons.org/licenses/by-nc-nd/3.0/"/>
              </a:rPr>
              <a:t>CC BY-NC-ND</a:t>
            </a:r>
            <a:endParaRPr lang="fr-CA" sz="90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1336CDB-8D85-4C50-B11E-617DDC8AAA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70" y="4522471"/>
            <a:ext cx="4161313" cy="421053"/>
          </a:xfrm>
        </p:spPr>
        <p:txBody>
          <a:bodyPr/>
          <a:lstStyle/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r>
              <a:rPr lang="fr-CA" dirty="0">
                <a:cs typeface="Arial"/>
              </a:rPr>
              <a:t>Enseignement</a:t>
            </a:r>
            <a:endParaRPr lang="fr-CA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6A5FEE9-47B5-4C2B-8ADA-409EDC00E095}"/>
              </a:ext>
            </a:extLst>
          </p:cNvPr>
          <p:cNvSpPr txBox="1">
            <a:spLocks/>
          </p:cNvSpPr>
          <p:nvPr/>
        </p:nvSpPr>
        <p:spPr>
          <a:xfrm>
            <a:off x="236241" y="2641740"/>
            <a:ext cx="3568500" cy="10938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fr-CA" dirty="0"/>
          </a:p>
          <a:p>
            <a:pPr fontAlgn="base"/>
            <a:r>
              <a:rPr lang="fr-CA" noProof="1">
                <a:cs typeface="Arial"/>
              </a:rPr>
              <a:t>Aimer faire des projets en anglais.</a:t>
            </a:r>
          </a:p>
          <a:p>
            <a:pPr fontAlgn="base"/>
            <a:r>
              <a:rPr lang="fr-CA" noProof="1">
                <a:cs typeface="Arial"/>
              </a:rPr>
              <a:t>Vouloir apprendre l’espagnol</a:t>
            </a:r>
            <a:endParaRPr lang="fr-FR" noProof="1">
              <a:cs typeface="Arial"/>
            </a:endParaRPr>
          </a:p>
          <a:p>
            <a:pPr marL="0" indent="0">
              <a:buNone/>
            </a:pPr>
            <a:endParaRPr lang="fr-CA" noProof="1"/>
          </a:p>
          <a:p>
            <a:pPr marL="0" indent="0">
              <a:buNone/>
            </a:pPr>
            <a:endParaRPr lang="fr-FR" noProof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27050D-F241-4657-BACB-9E9F36AB630B}"/>
              </a:ext>
            </a:extLst>
          </p:cNvPr>
          <p:cNvSpPr/>
          <p:nvPr/>
        </p:nvSpPr>
        <p:spPr>
          <a:xfrm>
            <a:off x="10307088" y="6294907"/>
            <a:ext cx="1511755" cy="494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53A4536-6345-4024-8482-767A2A747A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710" t="1277" r="-6633" b="8065"/>
          <a:stretch/>
        </p:blipFill>
        <p:spPr>
          <a:xfrm>
            <a:off x="10500111" y="5386763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0F07F96B-50D1-D1FB-5633-D6A328D28ADD}"/>
              </a:ext>
            </a:extLst>
          </p:cNvPr>
          <p:cNvSpPr txBox="1">
            <a:spLocks/>
          </p:cNvSpPr>
          <p:nvPr/>
        </p:nvSpPr>
        <p:spPr>
          <a:xfrm>
            <a:off x="229248" y="1203538"/>
            <a:ext cx="4161313" cy="42105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r>
              <a:rPr lang="fr-CA" dirty="0">
                <a:cs typeface="Arial"/>
              </a:rPr>
              <a:t>Attribution du choix</a:t>
            </a:r>
            <a:endParaRPr lang="fr-CA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2A45C89E-17B2-12A3-1941-1910DE58F6CD}"/>
              </a:ext>
            </a:extLst>
          </p:cNvPr>
          <p:cNvSpPr txBox="1">
            <a:spLocks/>
          </p:cNvSpPr>
          <p:nvPr/>
        </p:nvSpPr>
        <p:spPr>
          <a:xfrm>
            <a:off x="225631" y="1759002"/>
            <a:ext cx="3667277" cy="8075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1">
                <a:cs typeface="Arial"/>
              </a:rPr>
              <a:t>Sélection par une pige au sort</a:t>
            </a:r>
            <a:endParaRPr lang="fr-FR" noProof="1"/>
          </a:p>
          <a:p>
            <a:pPr marL="0" indent="0">
              <a:buFont typeface="Arial" panose="020B0604020202020204" pitchFamily="34" charset="0"/>
              <a:buNone/>
            </a:pPr>
            <a:endParaRPr lang="fr-FR" noProof="1">
              <a:cs typeface="Arial"/>
            </a:endParaRPr>
          </a:p>
          <a:p>
            <a:endParaRPr lang="fr-FR" noProof="1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noProof="1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61B7B1-9801-6E73-990B-8D4448A3F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5014" y="743788"/>
            <a:ext cx="3667277" cy="488970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F1B0336-8E12-993E-1DF5-0714C949A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4556" y="743788"/>
            <a:ext cx="2750458" cy="488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Espace réservé d’image 38" descr="Cornet de glace">
            <a:extLst>
              <a:ext uri="{FF2B5EF4-FFF2-40B4-BE49-F238E27FC236}">
                <a16:creationId xmlns:a16="http://schemas.microsoft.com/office/drawing/2014/main" id="{BBD9C7E0-02A2-48DF-B52B-BCA84ABD49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Groupe 3" descr="Trois triangles accentuant l’image">
            <a:extLst>
              <a:ext uri="{FF2B5EF4-FFF2-40B4-BE49-F238E27FC236}">
                <a16:creationId xmlns:a16="http://schemas.microsoft.com/office/drawing/2014/main" id="{939FDC6B-9FD0-4AAD-BE49-52CCD2A81BB0}"/>
              </a:ext>
            </a:extLst>
          </p:cNvPr>
          <p:cNvGrpSpPr/>
          <p:nvPr/>
        </p:nvGrpSpPr>
        <p:grpSpPr>
          <a:xfrm>
            <a:off x="2259641" y="2040344"/>
            <a:ext cx="1969659" cy="2593986"/>
            <a:chOff x="2259641" y="2040344"/>
            <a:chExt cx="1969659" cy="2593986"/>
          </a:xfrm>
        </p:grpSpPr>
        <p:sp>
          <p:nvSpPr>
            <p:cNvPr id="21" name="Triangle isocèle 20" descr="Triangle décoratif">
              <a:extLst>
                <a:ext uri="{FF2B5EF4-FFF2-40B4-BE49-F238E27FC236}">
                  <a16:creationId xmlns:a16="http://schemas.microsoft.com/office/drawing/2014/main" id="{842A5801-9929-4849-BB70-665479BCAD9F}"/>
                </a:ext>
              </a:extLst>
            </p:cNvPr>
            <p:cNvSpPr/>
            <p:nvPr/>
          </p:nvSpPr>
          <p:spPr>
            <a:xfrm rot="10800000">
              <a:off x="2739123" y="2040344"/>
              <a:ext cx="740512" cy="503107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2" name="Triangle isocèle 21" descr="Triangle décoratif">
              <a:extLst>
                <a:ext uri="{FF2B5EF4-FFF2-40B4-BE49-F238E27FC236}">
                  <a16:creationId xmlns:a16="http://schemas.microsoft.com/office/drawing/2014/main" id="{C55A5A72-BCE3-43E5-B9EC-133727EDFE71}"/>
                </a:ext>
              </a:extLst>
            </p:cNvPr>
            <p:cNvSpPr/>
            <p:nvPr/>
          </p:nvSpPr>
          <p:spPr>
            <a:xfrm rot="10800000">
              <a:off x="2259641" y="2900399"/>
              <a:ext cx="1689239" cy="1147676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3" name="Triangle isocèle 22" descr="Triangle décoratif">
              <a:extLst>
                <a:ext uri="{FF2B5EF4-FFF2-40B4-BE49-F238E27FC236}">
                  <a16:creationId xmlns:a16="http://schemas.microsoft.com/office/drawing/2014/main" id="{655C0B66-681D-4015-BBF2-03DAF6FB834F}"/>
                </a:ext>
              </a:extLst>
            </p:cNvPr>
            <p:cNvSpPr/>
            <p:nvPr/>
          </p:nvSpPr>
          <p:spPr>
            <a:xfrm>
              <a:off x="3683558" y="4263551"/>
              <a:ext cx="545742" cy="370779"/>
            </a:xfrm>
            <a:prstGeom prst="triangl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85DE16E-1A6B-4502-BE86-BD1EA651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2491" y="936598"/>
            <a:ext cx="4680000" cy="830997"/>
          </a:xfrm>
        </p:spPr>
        <p:txBody>
          <a:bodyPr rtlCol="0">
            <a:scene3d>
              <a:camera prst="perspectiveContrastingLeftFacing" fov="6300000">
                <a:rot lat="20400000" lon="138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rtl="0"/>
            <a:r>
              <a:rPr lang="fr-FR" sz="6000" dirty="0"/>
              <a:t>École secondaire</a:t>
            </a:r>
            <a:endParaRPr lang="fr-FR" sz="6000" dirty="0">
              <a:gradFill>
                <a:gsLst>
                  <a:gs pos="29000">
                    <a:schemeClr val="accent2">
                      <a:lumMod val="50000"/>
                    </a:schemeClr>
                  </a:gs>
                  <a:gs pos="55000">
                    <a:srgbClr val="A9E0ED"/>
                  </a:gs>
                  <a:gs pos="55000">
                    <a:schemeClr val="accent1">
                      <a:lumMod val="60000"/>
                      <a:lumOff val="40000"/>
                    </a:schemeClr>
                  </a:gs>
                  <a:gs pos="76000">
                    <a:schemeClr val="bg1"/>
                  </a:gs>
                </a:gsLst>
                <a:lin ang="5400000" scaled="1"/>
              </a:gradFill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D2A66A00-2AF9-4C25-8355-C424244C6BC4}"/>
              </a:ext>
            </a:extLst>
          </p:cNvPr>
          <p:cNvSpPr txBox="1">
            <a:spLocks/>
          </p:cNvSpPr>
          <p:nvPr/>
        </p:nvSpPr>
        <p:spPr>
          <a:xfrm>
            <a:off x="6336847" y="2217717"/>
            <a:ext cx="5219876" cy="1731243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  <a:scene3d>
              <a:camera prst="perspectiveContrastingLeftFacing" fov="6300000">
                <a:rot lat="20400000" lon="9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7200" b="1" kern="1200" spc="-600" dirty="0">
                <a:gradFill>
                  <a:gsLst>
                    <a:gs pos="29000">
                      <a:srgbClr val="F2D3D0"/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 rtl="0"/>
            <a:r>
              <a:rPr lang="fr-FR" sz="1250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a typeface="Tahoma"/>
                <a:cs typeface="Arial"/>
              </a:rPr>
              <a:t>Le boisé</a:t>
            </a:r>
            <a:endParaRPr lang="fr-FR" sz="12500" dirty="0">
              <a:gradFill>
                <a:gsLst>
                  <a:gs pos="29000">
                    <a:schemeClr val="accent2">
                      <a:lumMod val="50000"/>
                    </a:schemeClr>
                  </a:gs>
                  <a:gs pos="55000">
                    <a:srgbClr val="A9E0ED"/>
                  </a:gs>
                  <a:gs pos="55000">
                    <a:schemeClr val="accent1">
                      <a:lumMod val="60000"/>
                      <a:lumOff val="40000"/>
                    </a:schemeClr>
                  </a:gs>
                  <a:gs pos="76000">
                    <a:schemeClr val="bg1"/>
                  </a:gs>
                </a:gsLst>
                <a:lin ang="5400000" scaled="1"/>
              </a:gra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2320BC-C906-49F3-BFB7-80139C427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1198" y="5154839"/>
            <a:ext cx="4305525" cy="787411"/>
          </a:xfrm>
        </p:spPr>
        <p:txBody>
          <a:bodyPr rtlCol="0"/>
          <a:lstStyle/>
          <a:p>
            <a:r>
              <a:rPr lang="fr-FR" noProof="1">
                <a:latin typeface="Courier New"/>
                <a:cs typeface="Courier New"/>
              </a:rPr>
              <a:t>Une école vraiment étonnante!</a:t>
            </a:r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B81F027-E472-ABD4-D063-AEDEBC2D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fr-FR" sz="3000" b="1" kern="1200" dirty="0">
                <a:latin typeface="+mj-lt"/>
                <a:ea typeface="+mj-ea"/>
                <a:cs typeface="+mj-cs"/>
              </a:rPr>
              <a:t>Programme Génie +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DEA65E-8541-F78A-121B-0B91466AB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2" b="20810"/>
          <a:stretch/>
        </p:blipFill>
        <p:spPr>
          <a:xfrm>
            <a:off x="432000" y="1152000"/>
            <a:ext cx="3600000" cy="5039250"/>
          </a:xfrm>
          <a:prstGeom prst="rect">
            <a:avLst/>
          </a:prstGeom>
          <a:noFill/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0AAF50-2F3D-1380-EE52-284F0D4012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88417" y="6243638"/>
            <a:ext cx="370573" cy="557212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fr-FR" smtClean="0"/>
              <a:pPr>
                <a:spcAft>
                  <a:spcPts val="600"/>
                </a:spcAft>
              </a:pPr>
              <a:t>20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D89D2A-501F-D0D6-D0D1-03B86E0A9B60}"/>
              </a:ext>
            </a:extLst>
          </p:cNvPr>
          <p:cNvSpPr txBox="1"/>
          <p:nvPr/>
        </p:nvSpPr>
        <p:spPr>
          <a:xfrm>
            <a:off x="4301550" y="2450222"/>
            <a:ext cx="3600450" cy="122872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Tu aimes les sciences, l'informatique et la robotique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CDA5E9B-9129-1CE1-A835-8350D88FE2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F2B91F9-5E59-2DEF-6051-22DBA507E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67" y="457200"/>
            <a:ext cx="3600450" cy="6400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A585E4-6BFE-1A53-229C-C7DA570231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710" t="1277" r="-6633" b="8065"/>
          <a:stretch/>
        </p:blipFill>
        <p:spPr>
          <a:xfrm>
            <a:off x="10327894" y="5424378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85122746-47D9-2506-9E50-7C3F99C09E29}"/>
              </a:ext>
            </a:extLst>
          </p:cNvPr>
          <p:cNvSpPr txBox="1">
            <a:spLocks/>
          </p:cNvSpPr>
          <p:nvPr/>
        </p:nvSpPr>
        <p:spPr>
          <a:xfrm>
            <a:off x="4123915" y="935427"/>
            <a:ext cx="4161313" cy="42105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r>
              <a:rPr lang="fr-CA" dirty="0">
                <a:cs typeface="Arial"/>
              </a:rPr>
              <a:t>Attribution du choix</a:t>
            </a:r>
            <a:endParaRPr lang="fr-CA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4EA2699-B799-D140-8344-E57748680896}"/>
              </a:ext>
            </a:extLst>
          </p:cNvPr>
          <p:cNvSpPr txBox="1">
            <a:spLocks/>
          </p:cNvSpPr>
          <p:nvPr/>
        </p:nvSpPr>
        <p:spPr>
          <a:xfrm>
            <a:off x="4176742" y="1363891"/>
            <a:ext cx="3667277" cy="8075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1">
                <a:cs typeface="Arial"/>
              </a:rPr>
              <a:t>Sélection par une pige au sort</a:t>
            </a:r>
            <a:endParaRPr lang="fr-FR" noProof="1"/>
          </a:p>
          <a:p>
            <a:pPr marL="0" indent="0">
              <a:buFont typeface="Arial" panose="020B0604020202020204" pitchFamily="34" charset="0"/>
              <a:buNone/>
            </a:pPr>
            <a:endParaRPr lang="fr-FR" noProof="1">
              <a:cs typeface="Arial"/>
            </a:endParaRPr>
          </a:p>
          <a:p>
            <a:endParaRPr lang="fr-FR" noProof="1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noProof="1"/>
          </a:p>
          <a:p>
            <a:pPr marL="0" indent="0">
              <a:buNone/>
            </a:pPr>
            <a:endParaRPr lang="fr-FR" noProof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388CE3-2734-6DFD-AC81-1F2443850191}"/>
              </a:ext>
            </a:extLst>
          </p:cNvPr>
          <p:cNvSpPr/>
          <p:nvPr/>
        </p:nvSpPr>
        <p:spPr>
          <a:xfrm>
            <a:off x="4130542" y="1933011"/>
            <a:ext cx="3132909" cy="5909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3600" dirty="0">
                <a:solidFill>
                  <a:prstClr val="black"/>
                </a:solidFill>
                <a:latin typeface="Tw Cen MT"/>
                <a:cs typeface="Arial"/>
              </a:rPr>
              <a:t>Caractéristiques</a:t>
            </a:r>
            <a:endParaRPr lang="fr-FR" sz="3600" dirty="0">
              <a:solidFill>
                <a:prstClr val="black"/>
              </a:solidFill>
              <a:latin typeface="Tw Cen MT"/>
              <a:cs typeface="Arial" panose="020B0604020202020204" pitchFamily="34" charset="0"/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8F7D2C5A-8A07-596F-B4CD-44EF8BC69A8E}"/>
              </a:ext>
            </a:extLst>
          </p:cNvPr>
          <p:cNvSpPr txBox="1">
            <a:spLocks/>
          </p:cNvSpPr>
          <p:nvPr/>
        </p:nvSpPr>
        <p:spPr>
          <a:xfrm>
            <a:off x="3816293" y="3675804"/>
            <a:ext cx="4274201" cy="4774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cs typeface="Arial"/>
              </a:rPr>
              <a:t>    </a:t>
            </a:r>
            <a:r>
              <a:rPr lang="fr-CA" sz="3600" dirty="0">
                <a:solidFill>
                  <a:prstClr val="black"/>
                </a:solidFill>
                <a:latin typeface="Tw Cen MT"/>
                <a:cs typeface="Arial"/>
              </a:rPr>
              <a:t>Enseignement</a:t>
            </a:r>
          </a:p>
          <a:p>
            <a:pPr marL="0" indent="0">
              <a:buNone/>
            </a:pPr>
            <a:endParaRPr lang="fr-CA" sz="3600" dirty="0">
              <a:solidFill>
                <a:prstClr val="black"/>
              </a:solidFill>
              <a:latin typeface="Tw Cen MT"/>
              <a:cs typeface="Arial"/>
            </a:endParaRPr>
          </a:p>
          <a:p>
            <a:endParaRPr lang="fr-CA" dirty="0">
              <a:cs typeface="Arial"/>
            </a:endParaRPr>
          </a:p>
          <a:p>
            <a:endParaRPr lang="fr-CA" dirty="0"/>
          </a:p>
          <a:p>
            <a:endParaRPr lang="fr-CA" dirty="0"/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0628CC8B-B036-9653-5FA6-41DC63E25B64}"/>
              </a:ext>
            </a:extLst>
          </p:cNvPr>
          <p:cNvSpPr txBox="1">
            <a:spLocks/>
          </p:cNvSpPr>
          <p:nvPr/>
        </p:nvSpPr>
        <p:spPr>
          <a:xfrm>
            <a:off x="4183181" y="4381360"/>
            <a:ext cx="4161313" cy="4210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>
              <a:cs typeface="Arial"/>
            </a:endParaRPr>
          </a:p>
        </p:txBody>
      </p:sp>
      <p:sp>
        <p:nvSpPr>
          <p:cNvPr id="22" name="Espace réservé du texte 3">
            <a:extLst>
              <a:ext uri="{FF2B5EF4-FFF2-40B4-BE49-F238E27FC236}">
                <a16:creationId xmlns:a16="http://schemas.microsoft.com/office/drawing/2014/main" id="{8197199A-9637-9D76-DE56-00AD1A5C5D43}"/>
              </a:ext>
            </a:extLst>
          </p:cNvPr>
          <p:cNvSpPr txBox="1">
            <a:spLocks/>
          </p:cNvSpPr>
          <p:nvPr/>
        </p:nvSpPr>
        <p:spPr>
          <a:xfrm>
            <a:off x="3839056" y="3909981"/>
            <a:ext cx="4517192" cy="33355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sz="2400" dirty="0"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CA" sz="2400" dirty="0">
                <a:cs typeface="Arial"/>
              </a:rPr>
              <a:t>6 périodes de 75 minutes/ 9 jours de sciences et technologie</a:t>
            </a:r>
            <a:endParaRPr lang="fr-CA" sz="2400" dirty="0"/>
          </a:p>
          <a:p>
            <a:pPr marL="285750" indent="-285750">
              <a:buFontTx/>
              <a:buChar char="-"/>
            </a:pPr>
            <a:r>
              <a:rPr lang="fr-CA" sz="2400" dirty="0">
                <a:cs typeface="Arial"/>
              </a:rPr>
              <a:t>4 périodes de 75 minutes/ 9 jours d’informatique</a:t>
            </a:r>
          </a:p>
          <a:p>
            <a:pPr marL="285750" indent="-285750">
              <a:buFontTx/>
              <a:buChar char="-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808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B7AA74F-204E-4411-2AD9-399ADB598F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21</a:t>
            </a:fld>
            <a:endParaRPr lang="fr-FR" noProof="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3121CEC-D426-CE9F-EA8B-4A0F7AA26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01" y="1326444"/>
            <a:ext cx="4517192" cy="1271202"/>
          </a:xfrm>
        </p:spPr>
        <p:txBody>
          <a:bodyPr/>
          <a:lstStyle/>
          <a:p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4400" dirty="0"/>
              <a:t>Volley + </a:t>
            </a:r>
            <a:br>
              <a:rPr lang="fr-FR" sz="18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</a:br>
            <a:endParaRPr lang="fr-CA" sz="2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4E0193-7060-D410-F288-AD4778F3A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501" y="4262759"/>
            <a:ext cx="4517192" cy="333554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CA" sz="2400" dirty="0"/>
              <a:t>Enseignement:</a:t>
            </a:r>
          </a:p>
          <a:p>
            <a:pPr marL="285750" indent="-285750">
              <a:buFontTx/>
              <a:buChar char="-"/>
            </a:pPr>
            <a:r>
              <a:rPr lang="fr-CA" sz="1800" dirty="0">
                <a:cs typeface="Arial"/>
              </a:rPr>
              <a:t>6 périodes de 75 minutes/ 9 jours de volleyball</a:t>
            </a:r>
          </a:p>
          <a:p>
            <a:pPr marL="285750" indent="-285750">
              <a:buFontTx/>
              <a:buChar char="-"/>
            </a:pPr>
            <a:r>
              <a:rPr lang="fr-CA" sz="1800" dirty="0">
                <a:cs typeface="Arial"/>
              </a:rPr>
              <a:t>6 périodes de 75 minutes/ 9 jours d’anglais</a:t>
            </a:r>
          </a:p>
          <a:p>
            <a:pPr marL="285750" indent="-285750">
              <a:buFontTx/>
              <a:buChar char="-"/>
            </a:pPr>
            <a:r>
              <a:rPr lang="fr-CA" sz="1800" dirty="0">
                <a:cs typeface="Arial"/>
              </a:rPr>
              <a:t> Volleyball de septembre à mars</a:t>
            </a:r>
          </a:p>
          <a:p>
            <a:pPr marL="285750" indent="-285750">
              <a:buFontTx/>
              <a:buChar char="-"/>
            </a:pPr>
            <a:r>
              <a:rPr lang="fr-CA" sz="1800" dirty="0">
                <a:cs typeface="Arial"/>
              </a:rPr>
              <a:t>Multi- sports de avril à juin</a:t>
            </a:r>
          </a:p>
          <a:p>
            <a:pPr marL="285750" indent="-285750">
              <a:buFontTx/>
              <a:buChar char="-"/>
            </a:pPr>
            <a:endParaRPr lang="fr-CA" dirty="0"/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809F66BA-8A03-3157-10E0-5B3E7E8032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168" b="17168"/>
          <a:stretch>
            <a:fillRect/>
          </a:stretch>
        </p:blipFill>
        <p:spPr>
          <a:xfrm>
            <a:off x="5142802" y="745628"/>
            <a:ext cx="6916188" cy="6055222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2E1C12-3074-CEFB-34F6-8FE7EAAC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10" t="1277" r="-6633" b="8065"/>
          <a:stretch/>
        </p:blipFill>
        <p:spPr>
          <a:xfrm>
            <a:off x="10873268" y="5542543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278FC65B-2D0C-D151-E8BA-0BA3943B4DA3}"/>
              </a:ext>
            </a:extLst>
          </p:cNvPr>
          <p:cNvSpPr txBox="1">
            <a:spLocks/>
          </p:cNvSpPr>
          <p:nvPr/>
        </p:nvSpPr>
        <p:spPr>
          <a:xfrm>
            <a:off x="215137" y="1485760"/>
            <a:ext cx="4161313" cy="42105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endParaRPr lang="fr-CA" dirty="0">
              <a:cs typeface="Arial"/>
            </a:endParaRPr>
          </a:p>
          <a:p>
            <a:r>
              <a:rPr lang="fr-CA" dirty="0">
                <a:cs typeface="Arial"/>
              </a:rPr>
              <a:t>Attribution du choix</a:t>
            </a:r>
            <a:endParaRPr lang="fr-CA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2A30F34-D319-8C95-87D3-8BE8ED1CCD73}"/>
              </a:ext>
            </a:extLst>
          </p:cNvPr>
          <p:cNvSpPr txBox="1">
            <a:spLocks/>
          </p:cNvSpPr>
          <p:nvPr/>
        </p:nvSpPr>
        <p:spPr>
          <a:xfrm>
            <a:off x="-147" y="1942447"/>
            <a:ext cx="3667277" cy="8075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1">
                <a:cs typeface="Arial"/>
              </a:rPr>
              <a:t>Sélection par une pige au sort</a:t>
            </a:r>
            <a:endParaRPr lang="fr-FR" noProof="1"/>
          </a:p>
          <a:p>
            <a:pPr marL="0" indent="0">
              <a:buFont typeface="Arial" panose="020B0604020202020204" pitchFamily="34" charset="0"/>
              <a:buNone/>
            </a:pPr>
            <a:endParaRPr lang="fr-FR" noProof="1">
              <a:cs typeface="Arial"/>
            </a:endParaRPr>
          </a:p>
          <a:p>
            <a:endParaRPr lang="fr-FR" noProof="1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noProof="1"/>
          </a:p>
          <a:p>
            <a:pPr marL="0" indent="0">
              <a:buNone/>
            </a:pPr>
            <a:endParaRPr lang="fr-FR" noProof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E3B0C4-73DB-3C96-D25D-871BEEEBE0D6}"/>
              </a:ext>
            </a:extLst>
          </p:cNvPr>
          <p:cNvSpPr/>
          <p:nvPr/>
        </p:nvSpPr>
        <p:spPr>
          <a:xfrm>
            <a:off x="-4014" y="2299900"/>
            <a:ext cx="3132909" cy="5909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3600" dirty="0">
                <a:solidFill>
                  <a:prstClr val="black"/>
                </a:solidFill>
                <a:latin typeface="Tw Cen MT"/>
                <a:cs typeface="Arial"/>
              </a:rPr>
              <a:t>Caractéristiques</a:t>
            </a:r>
            <a:endParaRPr lang="fr-FR" sz="3600" dirty="0">
              <a:solidFill>
                <a:prstClr val="black"/>
              </a:solidFill>
              <a:latin typeface="Tw Cen MT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4321917-F860-573B-80B2-ACDF2DE966AB}"/>
              </a:ext>
            </a:extLst>
          </p:cNvPr>
          <p:cNvSpPr txBox="1"/>
          <p:nvPr/>
        </p:nvSpPr>
        <p:spPr>
          <a:xfrm>
            <a:off x="209328" y="2887666"/>
            <a:ext cx="4164894" cy="122872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Travail d'équipe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Intérêt pour l'anglais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Intérêt à participer  des tournois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3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Espace réservé d’image 53" descr="Mur sur lequel des photos de groupe sont accrochées à l’aide de pinces à linge">
            <a:extLst>
              <a:ext uri="{FF2B5EF4-FFF2-40B4-BE49-F238E27FC236}">
                <a16:creationId xmlns:a16="http://schemas.microsoft.com/office/drawing/2014/main" id="{9064EEF5-A83C-42AA-B83E-068631EAEE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Groupe 3" descr="Un contour triangulaire et deux triangles pleins accentuant l’image">
            <a:extLst>
              <a:ext uri="{FF2B5EF4-FFF2-40B4-BE49-F238E27FC236}">
                <a16:creationId xmlns:a16="http://schemas.microsoft.com/office/drawing/2014/main" id="{66F78661-DF1F-42BC-B794-0FB9369D0DF4}"/>
              </a:ext>
            </a:extLst>
          </p:cNvPr>
          <p:cNvGrpSpPr/>
          <p:nvPr/>
        </p:nvGrpSpPr>
        <p:grpSpPr>
          <a:xfrm>
            <a:off x="1928664" y="2925893"/>
            <a:ext cx="2793412" cy="2896935"/>
            <a:chOff x="1928664" y="2925893"/>
            <a:chExt cx="2793412" cy="2896935"/>
          </a:xfrm>
        </p:grpSpPr>
        <p:sp>
          <p:nvSpPr>
            <p:cNvPr id="20" name="Triangle isocèle 19" descr="Triangle décoratif">
              <a:extLst>
                <a:ext uri="{FF2B5EF4-FFF2-40B4-BE49-F238E27FC236}">
                  <a16:creationId xmlns:a16="http://schemas.microsoft.com/office/drawing/2014/main" id="{4A51CE02-BC1D-466F-AB17-2352D0A84623}"/>
                </a:ext>
              </a:extLst>
            </p:cNvPr>
            <p:cNvSpPr/>
            <p:nvPr/>
          </p:nvSpPr>
          <p:spPr>
            <a:xfrm rot="10800000">
              <a:off x="1928664" y="2925893"/>
              <a:ext cx="740512" cy="503107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1" name="Triangle isocèle 20" descr="Triangle décoratif">
              <a:extLst>
                <a:ext uri="{FF2B5EF4-FFF2-40B4-BE49-F238E27FC236}">
                  <a16:creationId xmlns:a16="http://schemas.microsoft.com/office/drawing/2014/main" id="{99859FBE-B857-43A4-9C87-4C0FFF478291}"/>
                </a:ext>
              </a:extLst>
            </p:cNvPr>
            <p:cNvSpPr/>
            <p:nvPr/>
          </p:nvSpPr>
          <p:spPr>
            <a:xfrm rot="10800000">
              <a:off x="2669176" y="3959382"/>
              <a:ext cx="1689239" cy="114767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2" name="Triangle isocèle 21" descr="Triangle décoratif">
              <a:extLst>
                <a:ext uri="{FF2B5EF4-FFF2-40B4-BE49-F238E27FC236}">
                  <a16:creationId xmlns:a16="http://schemas.microsoft.com/office/drawing/2014/main" id="{B8377587-77F4-4DA3-A169-B66000476E93}"/>
                </a:ext>
              </a:extLst>
            </p:cNvPr>
            <p:cNvSpPr/>
            <p:nvPr/>
          </p:nvSpPr>
          <p:spPr>
            <a:xfrm>
              <a:off x="4176334" y="5452049"/>
              <a:ext cx="545742" cy="370779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</p:grp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A4CD8AB-5430-4B6C-BF91-A4924CAF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100" y="4597430"/>
            <a:ext cx="1620000" cy="101925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noProof="1">
                <a:cs typeface="Arial"/>
              </a:rPr>
              <a:t>. </a:t>
            </a:r>
            <a:endParaRPr lang="fr-FR" noProof="1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53B20E5-3A1B-40D8-BC6F-6462269757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62108" y="3811716"/>
            <a:ext cx="1620000" cy="288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Cours PM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1BA95D-3BBB-4984-96D5-B1015D385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Horaire régulier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ED96D6C-B53E-4808-959A-0C6924ACFC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22</a:t>
            </a:fld>
            <a:endParaRPr lang="fr-FR" dirty="0"/>
          </a:p>
        </p:txBody>
      </p:sp>
      <p:pic>
        <p:nvPicPr>
          <p:cNvPr id="32" name="Image 32" descr="Une image contenant sombre, assis, signe&#10;&#10;Description générée automatiquement">
            <a:extLst>
              <a:ext uri="{FF2B5EF4-FFF2-40B4-BE49-F238E27FC236}">
                <a16:creationId xmlns:a16="http://schemas.microsoft.com/office/drawing/2014/main" id="{E964353E-EE5D-46D1-8A2B-9AEF899FC4F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/>
          <a:srcRect/>
          <a:stretch/>
        </p:blipFill>
        <p:spPr>
          <a:xfrm>
            <a:off x="8997754" y="3030521"/>
            <a:ext cx="621792" cy="621792"/>
          </a:xfrm>
        </p:spPr>
      </p:pic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B9104EE-EF6A-4151-A29E-A483177538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96980" y="3774902"/>
            <a:ext cx="1620000" cy="6631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Cours AM</a:t>
            </a:r>
          </a:p>
          <a:p>
            <a:endParaRPr lang="fr-FR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CD568CA1-9822-48B8-A731-6EF3DC673F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>
                <a:cs typeface="Arial"/>
              </a:rPr>
              <a:t>Cycle de 9 jours</a:t>
            </a:r>
            <a:endParaRPr lang="fr-FR"/>
          </a:p>
        </p:txBody>
      </p:sp>
      <p:sp>
        <p:nvSpPr>
          <p:cNvPr id="34" name="Espace réservé du texte 8">
            <a:extLst>
              <a:ext uri="{FF2B5EF4-FFF2-40B4-BE49-F238E27FC236}">
                <a16:creationId xmlns:a16="http://schemas.microsoft.com/office/drawing/2014/main" id="{194FC181-6651-4DF1-9217-69E589552B39}"/>
              </a:ext>
            </a:extLst>
          </p:cNvPr>
          <p:cNvSpPr txBox="1">
            <a:spLocks/>
          </p:cNvSpPr>
          <p:nvPr/>
        </p:nvSpPr>
        <p:spPr>
          <a:xfrm>
            <a:off x="6602999" y="4243716"/>
            <a:ext cx="1607085" cy="1251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1">
                <a:cs typeface="Arial"/>
              </a:rPr>
              <a:t>8h50 à 10h05</a:t>
            </a:r>
          </a:p>
          <a:p>
            <a:r>
              <a:rPr lang="fr-FR" noProof="1">
                <a:cs typeface="Arial"/>
              </a:rPr>
              <a:t>10h25 à 11h40</a:t>
            </a:r>
            <a:endParaRPr lang="fr-FR" noProof="1"/>
          </a:p>
          <a:p>
            <a:r>
              <a:rPr lang="fr-FR" noProof="1">
                <a:cs typeface="Arial"/>
              </a:rPr>
              <a:t>. </a:t>
            </a:r>
            <a:endParaRPr lang="fr-FR" dirty="0"/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D433D387-83C1-4CDA-A5BC-BEB055E48587}"/>
              </a:ext>
            </a:extLst>
          </p:cNvPr>
          <p:cNvSpPr txBox="1">
            <a:spLocks/>
          </p:cNvSpPr>
          <p:nvPr/>
        </p:nvSpPr>
        <p:spPr>
          <a:xfrm>
            <a:off x="8545183" y="4243716"/>
            <a:ext cx="1607085" cy="8610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1">
                <a:cs typeface="Arial"/>
              </a:rPr>
              <a:t>13h00 à 14h15</a:t>
            </a:r>
            <a:endParaRPr lang="fr-FR" dirty="0"/>
          </a:p>
          <a:p>
            <a:r>
              <a:rPr lang="fr-FR" noProof="1">
                <a:cs typeface="Arial"/>
              </a:rPr>
              <a:t>  14h35 à 15h50 </a:t>
            </a:r>
            <a:endParaRPr lang="fr-FR" dirty="0"/>
          </a:p>
        </p:txBody>
      </p:sp>
      <p:pic>
        <p:nvPicPr>
          <p:cNvPr id="23" name="Image 32" descr="Une image contenant sombre, assis, signe&#10;&#10;Description générée automatiquement">
            <a:extLst>
              <a:ext uri="{FF2B5EF4-FFF2-40B4-BE49-F238E27FC236}">
                <a16:creationId xmlns:a16="http://schemas.microsoft.com/office/drawing/2014/main" id="{B03EA1E3-C83C-4FAF-8C5A-31EC30239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101341" y="3044999"/>
            <a:ext cx="621792" cy="6217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A7E0BA-CD8C-478E-81D4-188E4BF79644}"/>
              </a:ext>
            </a:extLst>
          </p:cNvPr>
          <p:cNvSpPr/>
          <p:nvPr/>
        </p:nvSpPr>
        <p:spPr>
          <a:xfrm>
            <a:off x="10307088" y="6294907"/>
            <a:ext cx="1511755" cy="494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72EC877-9D05-4CAE-9A3F-478697F7D0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710" t="1277" r="-6633" b="8065"/>
          <a:stretch/>
        </p:blipFill>
        <p:spPr>
          <a:xfrm>
            <a:off x="10703677" y="5452049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8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14980-F13D-4561-B2F7-78A9B485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5902699" cy="432000"/>
          </a:xfrm>
        </p:spPr>
        <p:txBody>
          <a:bodyPr/>
          <a:lstStyle/>
          <a:p>
            <a:r>
              <a:rPr lang="fr-CA" dirty="0"/>
              <a:t>Activités parascolaires Le tandem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FFE727-D3FB-496D-BD70-C4E6A9BC8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2050737"/>
            <a:ext cx="4114800" cy="4541255"/>
          </a:xfrm>
        </p:spPr>
        <p:txBody>
          <a:bodyPr/>
          <a:lstStyle/>
          <a:p>
            <a:r>
              <a:rPr lang="fr-CA" dirty="0"/>
              <a:t>Volleyball</a:t>
            </a:r>
          </a:p>
          <a:p>
            <a:r>
              <a:rPr lang="fr-CA" dirty="0"/>
              <a:t>Basketball</a:t>
            </a:r>
          </a:p>
          <a:p>
            <a:r>
              <a:rPr lang="fr-CA" dirty="0"/>
              <a:t>Rugby</a:t>
            </a:r>
          </a:p>
          <a:p>
            <a:r>
              <a:rPr lang="fr-CA" dirty="0"/>
              <a:t>Badminton</a:t>
            </a:r>
          </a:p>
          <a:p>
            <a:r>
              <a:rPr lang="fr-CA" dirty="0"/>
              <a:t>Improvisation </a:t>
            </a:r>
          </a:p>
          <a:p>
            <a:r>
              <a:rPr lang="fr-CA" dirty="0"/>
              <a:t>Théâtre</a:t>
            </a:r>
          </a:p>
          <a:p>
            <a:r>
              <a:rPr lang="fr-CA" dirty="0"/>
              <a:t>Conseil étudiant</a:t>
            </a:r>
          </a:p>
          <a:p>
            <a:r>
              <a:rPr lang="fr-CA" dirty="0"/>
              <a:t>Big band</a:t>
            </a:r>
          </a:p>
          <a:p>
            <a:r>
              <a:rPr lang="fr-CA" dirty="0"/>
              <a:t>Brigade culinaire</a:t>
            </a:r>
          </a:p>
          <a:p>
            <a:r>
              <a:rPr lang="fr-CA" dirty="0"/>
              <a:t>Jeux de société</a:t>
            </a:r>
          </a:p>
          <a:p>
            <a:r>
              <a:rPr lang="fr-CA" dirty="0"/>
              <a:t>Secondaire en spectacle </a:t>
            </a:r>
          </a:p>
          <a:p>
            <a:r>
              <a:rPr lang="fr-CA" dirty="0"/>
              <a:t>Et bien plus encore!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72F044-3D6B-4C66-A794-43B49703BF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23</a:t>
            </a:fld>
            <a:endParaRPr lang="fr-FR" noProof="0" dirty="0"/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C0C8A97B-A920-4B69-BA50-AA1471AE0B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3867" b="13867"/>
          <a:stretch>
            <a:fillRect/>
          </a:stretch>
        </p:blipFill>
        <p:spPr>
          <a:solidFill>
            <a:schemeClr val="bg1"/>
          </a:solidFill>
        </p:spPr>
      </p:pic>
      <p:pic>
        <p:nvPicPr>
          <p:cNvPr id="27" name="Graphique 26" descr="Football">
            <a:extLst>
              <a:ext uri="{FF2B5EF4-FFF2-40B4-BE49-F238E27FC236}">
                <a16:creationId xmlns:a16="http://schemas.microsoft.com/office/drawing/2014/main" id="{02BD09DF-4A95-49F1-B48B-777D5B203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722" y="864000"/>
            <a:ext cx="914400" cy="914400"/>
          </a:xfrm>
          <a:prstGeom prst="rect">
            <a:avLst/>
          </a:prstGeom>
        </p:spPr>
      </p:pic>
      <p:pic>
        <p:nvPicPr>
          <p:cNvPr id="29" name="Graphique 28" descr="Danse">
            <a:extLst>
              <a:ext uri="{FF2B5EF4-FFF2-40B4-BE49-F238E27FC236}">
                <a16:creationId xmlns:a16="http://schemas.microsoft.com/office/drawing/2014/main" id="{B8B1B1D7-B53B-4FDF-9748-AA75AD91E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1001" y="864000"/>
            <a:ext cx="914400" cy="914400"/>
          </a:xfrm>
          <a:prstGeom prst="rect">
            <a:avLst/>
          </a:prstGeom>
        </p:spPr>
      </p:pic>
      <p:pic>
        <p:nvPicPr>
          <p:cNvPr id="31" name="Graphique 30" descr="Balles de sport">
            <a:extLst>
              <a:ext uri="{FF2B5EF4-FFF2-40B4-BE49-F238E27FC236}">
                <a16:creationId xmlns:a16="http://schemas.microsoft.com/office/drawing/2014/main" id="{3DAF97A9-A072-423F-8F94-EE0A829B7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6308" y="864000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85FC4F-2266-4F9D-B93C-D2C8AC7B0A1F}"/>
              </a:ext>
            </a:extLst>
          </p:cNvPr>
          <p:cNvSpPr/>
          <p:nvPr/>
        </p:nvSpPr>
        <p:spPr>
          <a:xfrm>
            <a:off x="10307088" y="6294907"/>
            <a:ext cx="1511755" cy="494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22E480B-9CD3-4E8C-9C58-934FB1D50A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710" t="1277" r="-6633" b="8065"/>
          <a:stretch/>
        </p:blipFill>
        <p:spPr>
          <a:xfrm>
            <a:off x="10563606" y="5455810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C35FA4-531A-9B85-B700-B232A49BD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1039" y="1181958"/>
            <a:ext cx="6662273" cy="44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1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56D41433-D81C-4531-AD65-955CE8F85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85568" y="2326578"/>
            <a:ext cx="6083250" cy="1646095"/>
          </a:xfrm>
        </p:spPr>
        <p:txBody>
          <a:bodyPr rtlCol="0"/>
          <a:lstStyle/>
          <a:p>
            <a:r>
              <a:rPr lang="fr-FR" dirty="0"/>
              <a:t>Les activités</a:t>
            </a:r>
          </a:p>
        </p:txBody>
      </p:sp>
      <p:pic>
        <p:nvPicPr>
          <p:cNvPr id="34" name="Espace réservé d’image 24">
            <a:extLst>
              <a:ext uri="{FF2B5EF4-FFF2-40B4-BE49-F238E27FC236}">
                <a16:creationId xmlns:a16="http://schemas.microsoft.com/office/drawing/2014/main" id="{97028ECF-9BE6-F149-BAD4-32AEECFD1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6978109" y="2642647"/>
            <a:ext cx="516182" cy="516182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8189E8-C960-41D1-AAED-D588D93AA2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rtl="0"/>
            <a:r>
              <a:rPr lang="fr-FR" dirty="0"/>
              <a:t>Sports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DCEBF4-BB07-485E-BA0E-9E0768C7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400" y="4114720"/>
            <a:ext cx="1620000" cy="1682341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 algn="l">
              <a:buChar char="•"/>
            </a:pPr>
            <a:r>
              <a:rPr lang="fr-FR" dirty="0">
                <a:cs typeface="Arial"/>
              </a:rPr>
              <a:t>Plusieurs sports offerts</a:t>
            </a:r>
            <a:endParaRPr lang="fr-FR" dirty="0"/>
          </a:p>
          <a:p>
            <a:pPr marL="285750" indent="-285750" algn="l">
              <a:buChar char="•"/>
            </a:pPr>
            <a:r>
              <a:rPr lang="fr-FR" dirty="0">
                <a:cs typeface="Arial"/>
              </a:rPr>
              <a:t>Salle de musculation</a:t>
            </a:r>
            <a:endParaRPr lang="fr-FR" dirty="0"/>
          </a:p>
          <a:p>
            <a:pPr marL="285750" indent="-285750" algn="l">
              <a:buChar char="•"/>
            </a:pPr>
            <a:r>
              <a:rPr lang="fr-FR" dirty="0">
                <a:cs typeface="Arial"/>
              </a:rPr>
              <a:t>Tournois</a:t>
            </a:r>
            <a:endParaRPr lang="fr-FR" dirty="0"/>
          </a:p>
          <a:p>
            <a:endParaRPr lang="fr-FR" dirty="0">
              <a:cs typeface="Arial"/>
            </a:endParaRPr>
          </a:p>
        </p:txBody>
      </p:sp>
      <p:pic>
        <p:nvPicPr>
          <p:cNvPr id="35" name="Espace réservé d’image 26" descr="Icône de groupe">
            <a:extLst>
              <a:ext uri="{FF2B5EF4-FFF2-40B4-BE49-F238E27FC236}">
                <a16:creationId xmlns:a16="http://schemas.microsoft.com/office/drawing/2014/main" id="{0918497F-77B8-4B4D-8B42-696B8A0DBD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63931" y="2642647"/>
            <a:ext cx="516182" cy="51618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2B39220-2DB7-4749-AC05-CF813DD5C7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12022" y="3642865"/>
            <a:ext cx="1620000" cy="288000"/>
          </a:xfr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fr-FR" dirty="0">
                <a:cs typeface="Arial"/>
              </a:rPr>
              <a:t>Social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8025FF8-2D9E-4D35-B1C0-8CC12F6B46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2172" y="4114720"/>
            <a:ext cx="1620000" cy="1389265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 algn="l">
              <a:buChar char="•"/>
            </a:pPr>
            <a:r>
              <a:rPr lang="fr-FR" dirty="0">
                <a:cs typeface="Arial"/>
              </a:rPr>
              <a:t>WII et Kinect</a:t>
            </a:r>
            <a:endParaRPr lang="fr-FR" dirty="0"/>
          </a:p>
          <a:p>
            <a:pPr marL="285750" indent="-285750" algn="l">
              <a:buChar char="•"/>
            </a:pPr>
            <a:r>
              <a:rPr lang="fr-FR" dirty="0">
                <a:cs typeface="Arial"/>
              </a:rPr>
              <a:t>Informatique</a:t>
            </a:r>
          </a:p>
          <a:p>
            <a:pPr marL="285750" indent="-285750" algn="l">
              <a:buChar char="•"/>
            </a:pPr>
            <a:r>
              <a:rPr lang="fr-FR" dirty="0">
                <a:cs typeface="Arial"/>
              </a:rPr>
              <a:t>Jeux de société</a:t>
            </a:r>
            <a:endParaRPr lang="fr-FR" dirty="0"/>
          </a:p>
          <a:p>
            <a:pPr marL="285750" indent="-285750" algn="l">
              <a:buChar char="•"/>
            </a:pPr>
            <a:r>
              <a:rPr lang="fr-FR" dirty="0">
                <a:cs typeface="Arial"/>
              </a:rPr>
              <a:t>Conseil d'élèves</a:t>
            </a:r>
          </a:p>
          <a:p>
            <a:pPr marL="285750" indent="-285750" algn="l">
              <a:buChar char="•"/>
            </a:pPr>
            <a:endParaRPr lang="fr-FR" dirty="0">
              <a:cs typeface="Arial"/>
            </a:endParaRPr>
          </a:p>
        </p:txBody>
      </p:sp>
      <p:pic>
        <p:nvPicPr>
          <p:cNvPr id="36" name="Espace réservé d’image 28" descr="Une image contenant arme, dessin&#10;&#10;Description générée automatiquement">
            <a:extLst>
              <a:ext uri="{FF2B5EF4-FFF2-40B4-BE49-F238E27FC236}">
                <a16:creationId xmlns:a16="http://schemas.microsoft.com/office/drawing/2014/main" id="{99479A2D-05E1-9240-AEBE-38AEC7AE83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/>
          </a:stretch>
        </p:blipFill>
        <p:spPr>
          <a:xfrm>
            <a:off x="10749752" y="2642647"/>
            <a:ext cx="516182" cy="516182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79BAD8B-B533-48A7-8F51-4281D1DD43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rtl="0"/>
            <a:r>
              <a:rPr lang="fr-FR" dirty="0">
                <a:cs typeface="Arial"/>
              </a:rPr>
              <a:t>Spectacles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67957E8-78A6-4449-9F71-F0C04FD2EE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7943" y="4114720"/>
            <a:ext cx="1620000" cy="1424433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 algn="l" rtl="0">
              <a:buChar char="•"/>
            </a:pPr>
            <a:r>
              <a:rPr lang="fr-FR" noProof="1">
                <a:cs typeface="Arial"/>
              </a:rPr>
              <a:t>Improvisation</a:t>
            </a:r>
          </a:p>
          <a:p>
            <a:pPr marL="285750" indent="-285750" algn="l">
              <a:buChar char="•"/>
            </a:pPr>
            <a:r>
              <a:rPr lang="fr-FR" noProof="1">
                <a:cs typeface="Arial"/>
              </a:rPr>
              <a:t>Spectacles variés</a:t>
            </a:r>
          </a:p>
          <a:p>
            <a:pPr marL="285750" indent="-285750" algn="l">
              <a:buChar char="•"/>
            </a:pPr>
            <a:r>
              <a:rPr lang="fr-FR" noProof="1">
                <a:cs typeface="Arial"/>
              </a:rPr>
              <a:t>Secondaire en spectacles</a:t>
            </a:r>
          </a:p>
          <a:p>
            <a:pPr marL="285750" indent="-285750" algn="l">
              <a:buChar char="•"/>
            </a:pPr>
            <a:endParaRPr lang="fr-FR" noProof="1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4E743ED-5FB0-4726-A038-24CB0E080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24</a:t>
            </a:fld>
            <a:endParaRPr lang="fr-FR" dirty="0"/>
          </a:p>
        </p:txBody>
      </p:sp>
      <p:pic>
        <p:nvPicPr>
          <p:cNvPr id="18" name="Image 1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B19A57E4-12D7-41BC-915F-316DE1A1AA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4244" y="470892"/>
            <a:ext cx="1828939" cy="18289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6FB605-8D67-4779-B7C6-4552A3B5CFAC}"/>
              </a:ext>
            </a:extLst>
          </p:cNvPr>
          <p:cNvSpPr/>
          <p:nvPr/>
        </p:nvSpPr>
        <p:spPr>
          <a:xfrm>
            <a:off x="10307088" y="6294907"/>
            <a:ext cx="1511755" cy="494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F6998A5-2526-4B38-B1CF-E96C407578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3710" t="1277" r="-6633" b="8065"/>
          <a:stretch/>
        </p:blipFill>
        <p:spPr>
          <a:xfrm>
            <a:off x="9380113" y="232606"/>
            <a:ext cx="1944184" cy="2067225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C518192A-6741-43E1-1BD5-3A2F34B4DD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/>
          <a:srcRect l="2349" r="2349"/>
          <a:stretch>
            <a:fillRect/>
          </a:stretch>
        </p:blipFill>
        <p:spPr>
          <a:xfrm>
            <a:off x="1757542" y="108000"/>
            <a:ext cx="4348305" cy="6083250"/>
          </a:xfrm>
        </p:spPr>
      </p:pic>
    </p:spTree>
    <p:extLst>
      <p:ext uri="{BB962C8B-B14F-4D97-AF65-F5344CB8AC3E}">
        <p14:creationId xmlns:p14="http://schemas.microsoft.com/office/powerpoint/2010/main" val="36527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Espace réservé d’image 34" descr="Carré avec voiture bleue dans la moitié inférieure&#10;">
            <a:extLst>
              <a:ext uri="{FF2B5EF4-FFF2-40B4-BE49-F238E27FC236}">
                <a16:creationId xmlns:a16="http://schemas.microsoft.com/office/drawing/2014/main" id="{E396F135-ACEA-4F7F-9A8F-B72EDA0EE5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0" y="107998"/>
            <a:ext cx="6573838" cy="6642000"/>
          </a:xfr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63C7BF87-9470-4364-BD93-C1716EB01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-240000">
            <a:off x="7118750" y="2385586"/>
            <a:ext cx="5022376" cy="1994392"/>
          </a:xfrm>
        </p:spPr>
        <p:txBody>
          <a:bodyPr rtlCol="0"/>
          <a:lstStyle/>
          <a:p>
            <a:r>
              <a:rPr lang="fr-FR" sz="7200" dirty="0">
                <a:latin typeface="Century Gothic"/>
                <a:ea typeface="Tahoma"/>
                <a:cs typeface="Arial"/>
              </a:rPr>
              <a:t>Anglais avancé</a:t>
            </a:r>
          </a:p>
        </p:txBody>
      </p:sp>
      <p:sp>
        <p:nvSpPr>
          <p:cNvPr id="12" name="Sous-titre 11">
            <a:extLst>
              <a:ext uri="{FF2B5EF4-FFF2-40B4-BE49-F238E27FC236}">
                <a16:creationId xmlns:a16="http://schemas.microsoft.com/office/drawing/2014/main" id="{F1D5B867-E7AE-4346-A332-27575C661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9368" y="5154839"/>
            <a:ext cx="4911923" cy="787411"/>
          </a:xfrm>
        </p:spPr>
        <p:txBody>
          <a:bodyPr rtlCol="0"/>
          <a:lstStyle/>
          <a:p>
            <a:r>
              <a:rPr lang="fr-FR">
                <a:latin typeface="Courier New"/>
                <a:cs typeface="Courier New"/>
              </a:rPr>
              <a:t>Selon la demande et l'organisation scolaire</a:t>
            </a:r>
            <a:endParaRPr lang="fr-FR" noProof="1">
              <a:latin typeface="Courier New"/>
              <a:cs typeface="Courier New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10A2200-5A2D-4FAC-A1B4-9FC615CDA618}"/>
              </a:ext>
            </a:extLst>
          </p:cNvPr>
          <p:cNvSpPr txBox="1"/>
          <p:nvPr/>
        </p:nvSpPr>
        <p:spPr>
          <a:xfrm>
            <a:off x="211015" y="293077"/>
            <a:ext cx="3598984" cy="24714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600" b="1" dirty="0">
                <a:latin typeface="Tw Cen MT"/>
              </a:rPr>
              <a:t>Exigences </a:t>
            </a:r>
            <a:endParaRPr lang="en-US" sz="3600" b="1" dirty="0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fr-FR" dirty="0">
                <a:ea typeface="+mn-lt"/>
                <a:cs typeface="+mn-lt"/>
              </a:rPr>
              <a:t>Selon les résultats de 6e année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 err="1">
                <a:ea typeface="+mn-lt"/>
                <a:cs typeface="+mn-lt"/>
              </a:rPr>
              <a:t>Avoir</a:t>
            </a:r>
            <a:r>
              <a:rPr lang="en-US" dirty="0">
                <a:ea typeface="+mn-lt"/>
                <a:cs typeface="+mn-lt"/>
              </a:rPr>
              <a:t> un </a:t>
            </a:r>
            <a:r>
              <a:rPr lang="en-US" dirty="0" err="1">
                <a:ea typeface="+mn-lt"/>
                <a:cs typeface="+mn-lt"/>
              </a:rPr>
              <a:t>intérêt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marqué</a:t>
            </a:r>
            <a:r>
              <a:rPr lang="en-US" dirty="0">
                <a:ea typeface="+mn-lt"/>
                <a:cs typeface="+mn-lt"/>
              </a:rPr>
              <a:t> pour la conversation et les interactions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anglais</a:t>
            </a:r>
            <a:r>
              <a:rPr lang="en-US" dirty="0">
                <a:ea typeface="+mn-lt"/>
                <a:cs typeface="+mn-lt"/>
              </a:rPr>
              <a:t>.</a:t>
            </a:r>
            <a:endParaRPr lang="fr-FR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 dirty="0">
              <a:cs typeface="Arial"/>
            </a:endParaRPr>
          </a:p>
        </p:txBody>
      </p:sp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1ECBA78-7E24-44A8-8C0D-4A9493599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09" y="5471862"/>
            <a:ext cx="1180093" cy="11800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34F936-47EB-4549-AE8D-4CA82FACC2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710" t="1277" r="-6633" b="8065"/>
          <a:stretch/>
        </p:blipFill>
        <p:spPr>
          <a:xfrm>
            <a:off x="1351141" y="5360813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2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B908E55-42F7-4241-963F-6EA60083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Étapes du passage primaire-secondaire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9689712-B8A5-4813-974A-14907CF7587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Écoles secondaires Le tandem/Le boisé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13C83F-39C7-4847-9682-8835C6352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fr-FR" dirty="0">
                <a:cs typeface="Arial"/>
              </a:rPr>
              <a:t>Tournée des classes</a:t>
            </a:r>
            <a:br>
              <a:rPr lang="fr-FR" dirty="0"/>
            </a:br>
            <a:r>
              <a:rPr lang="fr-FR" dirty="0">
                <a:cs typeface="Arial"/>
              </a:rPr>
              <a:t>21 octobre au 1</a:t>
            </a:r>
            <a:r>
              <a:rPr lang="fr-FR" baseline="30000" dirty="0">
                <a:cs typeface="Arial"/>
              </a:rPr>
              <a:t>er</a:t>
            </a:r>
            <a:r>
              <a:rPr lang="fr-FR" dirty="0">
                <a:cs typeface="Arial"/>
              </a:rPr>
              <a:t> novembre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17175E1-5ACD-4753-B437-BF7BFE1D44D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136800" tIns="252000" rIns="136800" bIns="0" rtlCol="0" anchor="t">
            <a:noAutofit/>
          </a:bodyPr>
          <a:lstStyle/>
          <a:p>
            <a:r>
              <a:rPr lang="fr-FR" dirty="0">
                <a:cs typeface="Arial"/>
              </a:rPr>
              <a:t>Tournée des écoles primaires du territoire de Victoriaville pour remettre les documents importants aux élèves de 6</a:t>
            </a:r>
            <a:r>
              <a:rPr lang="fr-FR" sz="1600" baseline="30000" dirty="0">
                <a:cs typeface="Arial"/>
              </a:rPr>
              <a:t>e</a:t>
            </a:r>
            <a:r>
              <a:rPr lang="fr-FR" sz="1600" dirty="0">
                <a:cs typeface="Arial"/>
              </a:rPr>
              <a:t> </a:t>
            </a:r>
            <a:r>
              <a:rPr lang="fr-FR" dirty="0">
                <a:cs typeface="Arial"/>
              </a:rPr>
              <a:t>année</a:t>
            </a:r>
            <a:endParaRPr lang="fr-FR" noProof="1"/>
          </a:p>
          <a:p>
            <a:r>
              <a:rPr lang="fr-FR" noProof="1">
                <a:cs typeface="Arial"/>
              </a:rPr>
              <a:t>Remise aux élèves de la fiche d'inscription officielle </a:t>
            </a:r>
            <a:endParaRPr lang="fr-FR" noProof="1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47DE325-0C92-40CA-9D9F-A1481D7CCCD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rtlCol="0"/>
          <a:lstStyle/>
          <a:p>
            <a:r>
              <a:rPr lang="fr-FR" dirty="0">
                <a:ea typeface="+mj-lt"/>
                <a:cs typeface="+mj-lt"/>
              </a:rPr>
              <a:t>Portes ouvertes Le tandem</a:t>
            </a:r>
            <a:br>
              <a:rPr lang="fr-FR" dirty="0">
                <a:ea typeface="+mj-lt"/>
                <a:cs typeface="+mj-lt"/>
              </a:rPr>
            </a:br>
            <a:r>
              <a:rPr lang="fr-FR" dirty="0">
                <a:ea typeface="+mj-lt"/>
                <a:cs typeface="+mj-lt"/>
              </a:rPr>
              <a:t>13 novembre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EA5B2D-A521-47E6-906E-7E0EA827203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136800" tIns="252000" rIns="136800" bIns="0" rtlCol="0" anchor="t">
            <a:noAutofit/>
          </a:bodyPr>
          <a:lstStyle/>
          <a:p>
            <a:r>
              <a:rPr lang="fr-FR" dirty="0">
                <a:cs typeface="Arial"/>
              </a:rPr>
              <a:t>École </a:t>
            </a:r>
            <a:r>
              <a:rPr lang="fr-FR" b="1" dirty="0">
                <a:cs typeface="Arial"/>
              </a:rPr>
              <a:t>Le Tandem</a:t>
            </a:r>
            <a:endParaRPr lang="fr-FR" noProof="1"/>
          </a:p>
          <a:p>
            <a:r>
              <a:rPr lang="fr-FR" noProof="1">
                <a:cs typeface="Arial"/>
              </a:rPr>
              <a:t>Pour les parents et élèves de 6</a:t>
            </a:r>
            <a:r>
              <a:rPr lang="fr-FR" sz="1600" noProof="1">
                <a:cs typeface="Arial"/>
              </a:rPr>
              <a:t>e</a:t>
            </a:r>
            <a:r>
              <a:rPr lang="fr-FR" noProof="1">
                <a:cs typeface="Arial"/>
              </a:rPr>
              <a:t> année</a:t>
            </a:r>
          </a:p>
          <a:p>
            <a:r>
              <a:rPr lang="fr-FR" noProof="1">
                <a:cs typeface="Arial"/>
              </a:rPr>
              <a:t>Visite guidée</a:t>
            </a:r>
          </a:p>
          <a:p>
            <a:r>
              <a:rPr lang="fr-FR" noProof="1">
                <a:cs typeface="Arial"/>
              </a:rPr>
              <a:t>Visite libre selon vos intérêts</a:t>
            </a:r>
          </a:p>
          <a:p>
            <a:r>
              <a:rPr lang="fr-CA" noProof="1">
                <a:ea typeface="+mn-lt"/>
                <a:cs typeface="+mn-lt"/>
              </a:rPr>
              <a:t>Horaire établi selon l’école primaire</a:t>
            </a:r>
          </a:p>
          <a:p>
            <a:endParaRPr lang="fr-FR" noProof="1">
              <a:cs typeface="Arial"/>
            </a:endParaRPr>
          </a:p>
          <a:p>
            <a:endParaRPr lang="fr-FR" noProof="1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B9CD4C-1797-412D-8C33-CC157EBD12A4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136800" tIns="252000" rIns="136800" bIns="0" rtlCol="0" anchor="t">
            <a:noAutofit/>
          </a:bodyPr>
          <a:lstStyle/>
          <a:p>
            <a:pPr>
              <a:buClr>
                <a:srgbClr val="404040"/>
              </a:buClr>
            </a:pPr>
            <a:r>
              <a:rPr lang="fr-FR" noProof="1">
                <a:ea typeface="+mn-lt"/>
                <a:cs typeface="+mn-lt"/>
              </a:rPr>
              <a:t>École </a:t>
            </a:r>
            <a:r>
              <a:rPr lang="fr-FR" b="1" noProof="1">
                <a:ea typeface="+mn-lt"/>
                <a:cs typeface="+mn-lt"/>
              </a:rPr>
              <a:t>Le boisé</a:t>
            </a:r>
            <a:endParaRPr lang="fr-FR" noProof="1">
              <a:ea typeface="+mn-lt"/>
              <a:cs typeface="+mn-lt"/>
            </a:endParaRPr>
          </a:p>
          <a:p>
            <a:pPr>
              <a:buClr>
                <a:srgbClr val="404040"/>
              </a:buClr>
            </a:pPr>
            <a:r>
              <a:rPr lang="fr-FR" noProof="1">
                <a:ea typeface="+mn-lt"/>
                <a:cs typeface="+mn-lt"/>
              </a:rPr>
              <a:t>Pour les parents et élèves de 6e année</a:t>
            </a:r>
            <a:endParaRPr lang="en-US" noProof="1">
              <a:ea typeface="+mn-lt"/>
              <a:cs typeface="+mn-lt"/>
            </a:endParaRPr>
          </a:p>
          <a:p>
            <a:pPr>
              <a:buClr>
                <a:srgbClr val="404040"/>
              </a:buClr>
            </a:pPr>
            <a:r>
              <a:rPr lang="fr-FR" noProof="1">
                <a:ea typeface="+mn-lt"/>
                <a:cs typeface="+mn-lt"/>
              </a:rPr>
              <a:t>Visite sous forme de circuit guidé</a:t>
            </a:r>
          </a:p>
          <a:p>
            <a:pPr>
              <a:buClr>
                <a:srgbClr val="404040"/>
              </a:buClr>
            </a:pPr>
            <a:r>
              <a:rPr lang="fr-CA" noProof="1">
                <a:ea typeface="+mn-lt"/>
                <a:cs typeface="+mn-lt"/>
              </a:rPr>
              <a:t>Horaire établi selon l’école primaire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8D7CC69E-2FA7-4F99-A4B9-E06C7BFBB20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rtlCol="0"/>
          <a:lstStyle/>
          <a:p>
            <a:r>
              <a:rPr lang="fr-FR" dirty="0">
                <a:ea typeface="+mj-lt"/>
                <a:cs typeface="+mj-lt"/>
              </a:rPr>
              <a:t>Portes ouvertes Le boisé</a:t>
            </a:r>
            <a:br>
              <a:rPr lang="fr-FR" dirty="0">
                <a:ea typeface="+mj-lt"/>
                <a:cs typeface="+mj-lt"/>
              </a:rPr>
            </a:br>
            <a:r>
              <a:rPr lang="fr-FR" dirty="0">
                <a:ea typeface="+mj-lt"/>
                <a:cs typeface="+mj-lt"/>
              </a:rPr>
              <a:t>5 novembre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F6E761-D8E0-4DCA-BE79-C4149BC24D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fr-FR" smtClean="0"/>
              <a:pPr rtl="0"/>
              <a:t>26</a:t>
            </a:fld>
            <a:endParaRPr lang="fr-FR" dirty="0"/>
          </a:p>
        </p:txBody>
      </p:sp>
      <p:pic>
        <p:nvPicPr>
          <p:cNvPr id="12" name="Image 1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DDFFD5D-5133-4172-8E0D-6AE4D926C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115" y="5677907"/>
            <a:ext cx="1180093" cy="11800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DBF2D0-85E5-43AE-B727-FF63980A9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710" t="1277" r="-6633" b="8065"/>
          <a:stretch/>
        </p:blipFill>
        <p:spPr>
          <a:xfrm>
            <a:off x="162000" y="5455810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8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B908E55-42F7-4241-963F-6EA60083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Étapes du passage primaire-secondaire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9689712-B8A5-4813-974A-14907CF7587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Écoles secondaires Le tandem/Le boisé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13C83F-39C7-4847-9682-8835C6352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fr-FR" dirty="0">
                <a:cs typeface="Arial"/>
              </a:rPr>
              <a:t>Lundi 18 novembre 2024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17175E1-5ACD-4753-B437-BF7BFE1D44D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136800" tIns="252000" rIns="136800" bIns="0" rtlCol="0" anchor="t">
            <a:noAutofit/>
          </a:bodyPr>
          <a:lstStyle/>
          <a:p>
            <a:r>
              <a:rPr lang="fr-FR" dirty="0">
                <a:cs typeface="Arial"/>
              </a:rPr>
              <a:t>Date limite de </a:t>
            </a:r>
            <a:r>
              <a:rPr lang="fr-FR" b="1" dirty="0">
                <a:cs typeface="Arial"/>
              </a:rPr>
              <a:t>remise</a:t>
            </a:r>
            <a:r>
              <a:rPr lang="fr-FR" dirty="0">
                <a:cs typeface="Arial"/>
              </a:rPr>
              <a:t> </a:t>
            </a:r>
            <a:r>
              <a:rPr lang="fr-FR" b="1" dirty="0">
                <a:cs typeface="Arial"/>
              </a:rPr>
              <a:t>de la</a:t>
            </a:r>
            <a:r>
              <a:rPr lang="fr-FR" dirty="0">
                <a:cs typeface="Arial"/>
              </a:rPr>
              <a:t> </a:t>
            </a:r>
            <a:r>
              <a:rPr lang="fr-FR" b="1" dirty="0">
                <a:cs typeface="Arial"/>
              </a:rPr>
              <a:t>fiche d'inscription officielle </a:t>
            </a:r>
            <a:r>
              <a:rPr lang="fr-FR" dirty="0">
                <a:cs typeface="Arial"/>
              </a:rPr>
              <a:t>au titulaire de 6e année.</a:t>
            </a:r>
            <a:endParaRPr lang="fr-FR" dirty="0"/>
          </a:p>
          <a:p>
            <a:pPr>
              <a:buClr>
                <a:srgbClr val="404040"/>
              </a:buClr>
            </a:pPr>
            <a:r>
              <a:rPr lang="fr-FR" noProof="1">
                <a:cs typeface="Arial"/>
              </a:rPr>
              <a:t>Selon vos choix, vous serez automatiquement inscrit à un test d'admission, si exigé par le programme choisi (un courriel à cet effet vous sera acheminé).</a:t>
            </a:r>
            <a:endParaRPr lang="fr-FR" noProof="1"/>
          </a:p>
          <a:p>
            <a:endParaRPr lang="fr-FR" noProof="1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47DE325-0C92-40CA-9D9F-A1481D7CCCD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2000" y="1727999"/>
            <a:ext cx="3600000" cy="720001"/>
          </a:xfrm>
        </p:spPr>
        <p:txBody>
          <a:bodyPr rtlCol="0"/>
          <a:lstStyle/>
          <a:p>
            <a:r>
              <a:rPr lang="fr-FR" sz="2400" dirty="0">
                <a:latin typeface="TW Cen MT"/>
                <a:cs typeface="Arial"/>
              </a:rPr>
              <a:t>Tests et activités </a:t>
            </a:r>
            <a:r>
              <a:rPr lang="fr-FR" sz="2400" dirty="0">
                <a:latin typeface="TW Cen MT"/>
                <a:ea typeface="+mj-lt"/>
                <a:cs typeface="+mj-lt"/>
              </a:rPr>
              <a:t>d’admission</a:t>
            </a:r>
            <a:endParaRPr lang="en-US" sz="2400" b="0" dirty="0">
              <a:ea typeface="+mj-lt"/>
              <a:cs typeface="+mj-lt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F6E761-D8E0-4DCA-BE79-C4149BC24D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fr-FR" smtClean="0"/>
              <a:pPr rtl="0"/>
              <a:t>27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F60585D-6FA5-4DE7-93AC-F3D0CB0AC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10" t="1277" r="-6633" b="8065"/>
          <a:stretch/>
        </p:blipFill>
        <p:spPr>
          <a:xfrm>
            <a:off x="162000" y="5455810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10550E8E-96EC-A78E-D9E4-9360EFCDA7F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136800" tIns="252000" rIns="136800" bIns="0" rtlCol="0" anchor="t">
            <a:noAutofit/>
          </a:bodyPr>
          <a:lstStyle/>
          <a:p>
            <a:pPr>
              <a:buClr>
                <a:srgbClr val="404040"/>
              </a:buClr>
            </a:pPr>
            <a:r>
              <a:rPr lang="fr-FR" b="1" u="sng" dirty="0">
                <a:cs typeface="Arial"/>
              </a:rPr>
              <a:t>Le boisé:</a:t>
            </a:r>
            <a:r>
              <a:rPr lang="fr-FR" u="sng" dirty="0">
                <a:cs typeface="Arial"/>
              </a:rPr>
              <a:t> </a:t>
            </a:r>
            <a:endParaRPr lang="en-US" u="sng" dirty="0">
              <a:ea typeface="+mn-lt"/>
              <a:cs typeface="Arial"/>
            </a:endParaRPr>
          </a:p>
          <a:p>
            <a:pPr lvl="1">
              <a:buClr>
                <a:srgbClr val="404040"/>
              </a:buClr>
            </a:pPr>
            <a:r>
              <a:rPr lang="fr-FR" dirty="0">
                <a:cs typeface="Arial"/>
              </a:rPr>
              <a:t>Tests pour les programmes sport/arts-études</a:t>
            </a:r>
          </a:p>
          <a:p>
            <a:pPr lvl="1">
              <a:buClr>
                <a:srgbClr val="404040"/>
              </a:buClr>
            </a:pPr>
            <a:r>
              <a:rPr lang="fr-FR" dirty="0"/>
              <a:t>Activités pour le PEI</a:t>
            </a:r>
          </a:p>
          <a:p>
            <a:pPr lvl="1">
              <a:buClr>
                <a:srgbClr val="404040"/>
              </a:buClr>
            </a:pPr>
            <a:endParaRPr lang="fr-FR" dirty="0"/>
          </a:p>
          <a:p>
            <a:pPr marL="266700" lvl="1" indent="0">
              <a:buClr>
                <a:srgbClr val="404040"/>
              </a:buClr>
              <a:buNone/>
            </a:pPr>
            <a:r>
              <a:rPr lang="fr-FR" b="1" dirty="0"/>
              <a:t>Dates:</a:t>
            </a:r>
          </a:p>
          <a:p>
            <a:pPr lvl="1">
              <a:buClr>
                <a:srgbClr val="404040"/>
              </a:buClr>
              <a:buFontTx/>
              <a:buChar char="-"/>
            </a:pPr>
            <a:r>
              <a:rPr lang="fr-FR" b="1" dirty="0"/>
              <a:t>6, 7, 14 décembre 2024</a:t>
            </a:r>
          </a:p>
          <a:p>
            <a:pPr lvl="1">
              <a:buClr>
                <a:srgbClr val="404040"/>
              </a:buClr>
              <a:buFontTx/>
              <a:buChar char="-"/>
            </a:pPr>
            <a:r>
              <a:rPr lang="fr-FR" b="1" dirty="0"/>
              <a:t>6 et 24 janvier 2025</a:t>
            </a:r>
          </a:p>
        </p:txBody>
      </p:sp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907F20BE-BD8B-A0F6-1DF9-231CD0C460D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fr-FR" dirty="0">
                <a:latin typeface="TW Cen MT"/>
              </a:rPr>
              <a:t>Premières réponses</a:t>
            </a:r>
            <a:endParaRPr lang="fr-FR" b="0" dirty="0">
              <a:ea typeface="+mj-lt"/>
              <a:cs typeface="+mj-lt"/>
            </a:endParaRPr>
          </a:p>
          <a:p>
            <a:r>
              <a:rPr lang="fr-FR" dirty="0">
                <a:latin typeface="TW Cen MT"/>
                <a:cs typeface="Arial"/>
              </a:rPr>
              <a:t>3 au 14 février 2025</a:t>
            </a:r>
            <a:endParaRPr lang="fr-FR" dirty="0"/>
          </a:p>
        </p:txBody>
      </p:sp>
      <p:sp>
        <p:nvSpPr>
          <p:cNvPr id="20" name="Espace réservé du contenu 19">
            <a:extLst>
              <a:ext uri="{FF2B5EF4-FFF2-40B4-BE49-F238E27FC236}">
                <a16:creationId xmlns:a16="http://schemas.microsoft.com/office/drawing/2014/main" id="{C46A533D-B525-EC45-B2F1-516273590835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136800" tIns="252000" rIns="136800" bIns="0" rtlCol="0" anchor="t">
            <a:noAutofit/>
          </a:bodyPr>
          <a:lstStyle/>
          <a:p>
            <a:r>
              <a:rPr lang="fr-FR" dirty="0">
                <a:cs typeface="Arial"/>
              </a:rPr>
              <a:t>Réponse aux parents, via courriel, de l'acceptation </a:t>
            </a:r>
            <a:r>
              <a:rPr lang="fr-FR" b="1" dirty="0">
                <a:cs typeface="Arial"/>
              </a:rPr>
              <a:t>conditionnelle</a:t>
            </a:r>
            <a:r>
              <a:rPr lang="fr-FR" dirty="0">
                <a:cs typeface="Arial"/>
              </a:rPr>
              <a:t>, du refus ou de la mise en attente aux différents programmes</a:t>
            </a:r>
          </a:p>
        </p:txBody>
      </p:sp>
      <p:pic>
        <p:nvPicPr>
          <p:cNvPr id="12" name="Image 1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DDFFD5D-5133-4172-8E0D-6AE4D926C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1115" y="5677907"/>
            <a:ext cx="1180093" cy="118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B908E55-42F7-4241-963F-6EA60083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Étapes du passage primaire-secondaire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9689712-B8A5-4813-974A-14907CF7587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Écoles secondaires Le tandem/Le boisé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13C83F-39C7-4847-9682-8835C6352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fr-FR" dirty="0">
                <a:cs typeface="Arial"/>
              </a:rPr>
              <a:t>Février et mars 2025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17175E1-5ACD-4753-B437-BF7BFE1D44D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136800" tIns="252000" rIns="136800" bIns="0" rtlCol="0" anchor="t">
            <a:noAutofit/>
          </a:bodyPr>
          <a:lstStyle/>
          <a:p>
            <a:r>
              <a:rPr lang="fr-FR" dirty="0">
                <a:cs typeface="Arial"/>
              </a:rPr>
              <a:t>Début du processus du classement des élèves au programme Perspective.</a:t>
            </a:r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47DE325-0C92-40CA-9D9F-A1481D7CCCD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rtlCol="0"/>
          <a:lstStyle/>
          <a:p>
            <a:r>
              <a:rPr lang="fr-FR" dirty="0">
                <a:latin typeface="TW Cen MT"/>
                <a:cs typeface="Arial"/>
              </a:rPr>
              <a:t>Août 2025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EA5B2D-A521-47E6-906E-7E0EA827203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02000" y="2459723"/>
            <a:ext cx="3600000" cy="3619615"/>
          </a:xfrm>
        </p:spPr>
        <p:txBody>
          <a:bodyPr vert="horz" lIns="136800" tIns="252000" rIns="136800" bIns="0" rtlCol="0" anchor="t">
            <a:noAutofit/>
          </a:bodyPr>
          <a:lstStyle/>
          <a:p>
            <a:r>
              <a:rPr lang="fr-FR" dirty="0">
                <a:ea typeface="+mn-lt"/>
                <a:cs typeface="+mn-lt"/>
              </a:rPr>
              <a:t>Envoi de la correspondance aux élèves pour la rentrée scolaire 2024-2025.</a:t>
            </a:r>
          </a:p>
          <a:p>
            <a:endParaRPr lang="fr-FR" noProof="1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B9CD4C-1797-412D-8C33-CC157EBD12A4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136800" tIns="252000" rIns="136800" bIns="0" rtlCol="0" anchor="t">
            <a:noAutofit/>
          </a:bodyPr>
          <a:lstStyle/>
          <a:p>
            <a:pPr marL="285750" indent="-285750"/>
            <a:r>
              <a:rPr lang="fr-FR" dirty="0">
                <a:cs typeface="Arial"/>
              </a:rPr>
              <a:t>Pré-rentrée pour les élèves et parents de 1</a:t>
            </a:r>
            <a:r>
              <a:rPr lang="fr-FR" baseline="30000" dirty="0">
                <a:cs typeface="Arial"/>
              </a:rPr>
              <a:t>re</a:t>
            </a:r>
            <a:r>
              <a:rPr lang="fr-FR" dirty="0">
                <a:cs typeface="Arial"/>
              </a:rPr>
              <a:t> secondaire.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8D7CC69E-2FA7-4F99-A4B9-E06C7BFBB20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rtlCol="0"/>
          <a:lstStyle/>
          <a:p>
            <a:r>
              <a:rPr lang="fr-FR" dirty="0">
                <a:cs typeface="Arial"/>
              </a:rPr>
              <a:t>Rentrée scolaire 2025-2026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F6E761-D8E0-4DCA-BE79-C4149BC24D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fr-FR" smtClean="0"/>
              <a:pPr rtl="0"/>
              <a:t>28</a:t>
            </a:fld>
            <a:endParaRPr lang="fr-FR" dirty="0"/>
          </a:p>
        </p:txBody>
      </p:sp>
      <p:pic>
        <p:nvPicPr>
          <p:cNvPr id="12" name="Image 1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DDFFD5D-5133-4172-8E0D-6AE4D926C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115" y="5677907"/>
            <a:ext cx="1180093" cy="118009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2D3B7E-2A62-4B5A-A5F3-F288DD76F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710" t="1277" r="-6633" b="8065"/>
          <a:stretch/>
        </p:blipFill>
        <p:spPr>
          <a:xfrm>
            <a:off x="162000" y="5455810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6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1119008-FC46-486C-9C59-68517F1FDD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161" y="1442034"/>
            <a:ext cx="2160000" cy="288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Réponses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6AA66B8-EC32-4C6E-B1DC-08F7350E2C2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47475" y="1938948"/>
            <a:ext cx="1785124" cy="110686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Tous les élèves recevront une réponse entre le 3 et le 14 février 2025</a:t>
            </a:r>
            <a:endParaRPr lang="fr-FR" noProof="1"/>
          </a:p>
        </p:txBody>
      </p:sp>
      <p:pic>
        <p:nvPicPr>
          <p:cNvPr id="39" name="Espace réservé d’image 25" descr="Warning Sign Attention · Free vector graphic on Pixabay">
            <a:extLst>
              <a:ext uri="{FF2B5EF4-FFF2-40B4-BE49-F238E27FC236}">
                <a16:creationId xmlns:a16="http://schemas.microsoft.com/office/drawing/2014/main" id="{620038D5-B1E8-974D-9E45-EE2DBFC5E36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80" r="80"/>
          <a:stretch/>
        </p:blipFill>
        <p:spPr>
          <a:xfrm>
            <a:off x="4292332" y="651083"/>
            <a:ext cx="426596" cy="373660"/>
          </a:xfr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71AFF54-60BC-4811-A69A-D4B40E1439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1910" y="1454031"/>
            <a:ext cx="2160000" cy="555045"/>
          </a:xfrm>
        </p:spPr>
        <p:txBody>
          <a:bodyPr vert="horz" lIns="0" tIns="0" rIns="0" bIns="0" rtlCol="0" anchor="t">
            <a:noAutofit/>
          </a:bodyPr>
          <a:lstStyle/>
          <a:p>
            <a:pPr rtl="0">
              <a:lnSpc>
                <a:spcPct val="80000"/>
              </a:lnSpc>
            </a:pPr>
            <a:r>
              <a:rPr lang="fr-FR" dirty="0">
                <a:cs typeface="Arial"/>
              </a:rPr>
              <a:t>Attention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8F0FCFF-5ECC-4693-8553-957DAC4A5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99348" y="1938948"/>
            <a:ext cx="1785124" cy="103652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Il est possible que le message indique </a:t>
            </a:r>
            <a:endParaRPr lang="fr-FR" noProof="1"/>
          </a:p>
          <a:p>
            <a:r>
              <a:rPr lang="fr-FR" b="1" dirty="0">
                <a:cs typeface="Arial"/>
              </a:rPr>
              <a:t>«en attente» </a:t>
            </a:r>
            <a:endParaRPr lang="fr-FR" b="1" noProof="1"/>
          </a:p>
          <a:p>
            <a:r>
              <a:rPr lang="fr-FR" dirty="0">
                <a:cs typeface="Arial"/>
              </a:rPr>
              <a:t>dans tous tes choix </a:t>
            </a:r>
            <a:endParaRPr lang="fr-FR" noProof="1"/>
          </a:p>
        </p:txBody>
      </p:sp>
      <p:pic>
        <p:nvPicPr>
          <p:cNvPr id="40" name="Espace réservé d’image 27">
            <a:extLst>
              <a:ext uri="{FF2B5EF4-FFF2-40B4-BE49-F238E27FC236}">
                <a16:creationId xmlns:a16="http://schemas.microsoft.com/office/drawing/2014/main" id="{75C8CC8E-D372-434C-B1A5-57008FE35ED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4635" b="4635"/>
          <a:stretch/>
        </p:blipFill>
        <p:spPr>
          <a:xfrm>
            <a:off x="1609214" y="3546455"/>
            <a:ext cx="329893" cy="446600"/>
          </a:xfr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AC69CE4-60F8-42DD-9D0C-2FF174B44E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0037" y="4242625"/>
            <a:ext cx="2160000" cy="288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Patience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6C24752C-3DED-4943-9DF1-A17334844B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1598" y="4711127"/>
            <a:ext cx="1785124" cy="72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noProof="1">
                <a:cs typeface="Arial"/>
              </a:rPr>
              <a:t>Le processus d'admission s'étend jusqu'à la rentrée scolaire en août</a:t>
            </a:r>
            <a:endParaRPr lang="fr-FR" noProof="1"/>
          </a:p>
        </p:txBody>
      </p:sp>
      <p:pic>
        <p:nvPicPr>
          <p:cNvPr id="41" name="Espace réservé d’image 29" descr="Icône de mégaphone">
            <a:extLst>
              <a:ext uri="{FF2B5EF4-FFF2-40B4-BE49-F238E27FC236}">
                <a16:creationId xmlns:a16="http://schemas.microsoft.com/office/drawing/2014/main" id="{3B22CAF3-C445-9B4B-86A8-E9950D89FA0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2" r="152"/>
          <a:stretch/>
        </p:blipFill>
        <p:spPr>
          <a:xfrm>
            <a:off x="1583674" y="558634"/>
            <a:ext cx="520380" cy="520380"/>
          </a:xfr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54995B8C-9609-4772-9149-A6AB145A54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01441" y="4243861"/>
            <a:ext cx="2632657" cy="42815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Une place garantie</a:t>
            </a:r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779B6D2-EA68-46F3-A708-84FC8C2CC2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3812" y="4711127"/>
            <a:ext cx="1963636" cy="88433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Tous les élèves ont une place assurée dans une école secondaire </a:t>
            </a:r>
            <a:r>
              <a:rPr lang="fr-FR" b="1" dirty="0">
                <a:cs typeface="Arial"/>
              </a:rPr>
              <a:t>de leur territoire</a:t>
            </a:r>
            <a:r>
              <a:rPr lang="fr-FR" b="1" noProof="1">
                <a:cs typeface="Arial"/>
              </a:rPr>
              <a:t> </a:t>
            </a:r>
            <a:endParaRPr lang="fr-FR" b="1" noProof="1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3455BB-04C1-48F4-BC94-C364919E3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0144" y="1311162"/>
            <a:ext cx="4680000" cy="2659190"/>
          </a:xfrm>
        </p:spPr>
        <p:txBody>
          <a:bodyPr rtlCol="0"/>
          <a:lstStyle/>
          <a:p>
            <a:r>
              <a:rPr lang="fr-FR" sz="9600" dirty="0">
                <a:ea typeface="Tahoma"/>
                <a:cs typeface="Arial"/>
              </a:rPr>
              <a:t>Un long processus</a:t>
            </a:r>
            <a:endParaRPr lang="fr-FR" sz="9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D3D5B99-A987-4B72-B3F4-B8DA47E75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4513541"/>
            <a:ext cx="4736077" cy="787411"/>
          </a:xfrm>
        </p:spPr>
        <p:txBody>
          <a:bodyPr rtlCol="0"/>
          <a:lstStyle/>
          <a:p>
            <a:pPr marL="0" indent="0">
              <a:buNone/>
            </a:pPr>
            <a:r>
              <a:rPr lang="fr-FR" noProof="1">
                <a:latin typeface="Courier New"/>
                <a:cs typeface="Courier New"/>
              </a:rPr>
              <a:t>Il y a une place pour toi!</a:t>
            </a:r>
            <a:endParaRPr lang="fr-FR" noProof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C14EA7-7B0E-4F9A-A302-985B2FD02C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29</a:t>
            </a:fld>
            <a:endParaRPr lang="fr-FR" dirty="0"/>
          </a:p>
        </p:txBody>
      </p:sp>
      <p:pic>
        <p:nvPicPr>
          <p:cNvPr id="19" name="Espace réservé d’image 27">
            <a:extLst>
              <a:ext uri="{FF2B5EF4-FFF2-40B4-BE49-F238E27FC236}">
                <a16:creationId xmlns:a16="http://schemas.microsoft.com/office/drawing/2014/main" id="{36EE03B2-227D-493A-9529-276DB83385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59" r="59"/>
          <a:stretch>
            <a:fillRect/>
          </a:stretch>
        </p:blipFill>
        <p:spPr>
          <a:xfrm>
            <a:off x="4274210" y="3523229"/>
            <a:ext cx="435400" cy="447123"/>
          </a:xfrm>
          <a:prstGeom prst="rect">
            <a:avLst/>
          </a:prstGeom>
        </p:spPr>
      </p:pic>
      <p:pic>
        <p:nvPicPr>
          <p:cNvPr id="18" name="Image 1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1A81966-80BF-44FC-AD33-3D09F85A93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071" y="5733019"/>
            <a:ext cx="1093360" cy="109336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A36AA40-6C76-4939-8043-B76271603C8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3710" t="1277" r="-6633" b="8065"/>
          <a:stretch/>
        </p:blipFill>
        <p:spPr>
          <a:xfrm>
            <a:off x="-755" y="5455810"/>
            <a:ext cx="1318732" cy="1402190"/>
          </a:xfrm>
          <a:custGeom>
            <a:avLst/>
            <a:gdLst>
              <a:gd name="connsiteX0" fmla="*/ 0 w 1318732"/>
              <a:gd name="connsiteY0" fmla="*/ 0 h 1402190"/>
              <a:gd name="connsiteX1" fmla="*/ 1318732 w 1318732"/>
              <a:gd name="connsiteY1" fmla="*/ 0 h 1402190"/>
              <a:gd name="connsiteX2" fmla="*/ 1318732 w 1318732"/>
              <a:gd name="connsiteY2" fmla="*/ 1402190 h 1402190"/>
              <a:gd name="connsiteX3" fmla="*/ 0 w 1318732"/>
              <a:gd name="connsiteY3" fmla="*/ 1402190 h 14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32" h="1402190">
                <a:moveTo>
                  <a:pt x="0" y="0"/>
                </a:moveTo>
                <a:lnTo>
                  <a:pt x="1318732" y="0"/>
                </a:lnTo>
                <a:lnTo>
                  <a:pt x="1318732" y="1402190"/>
                </a:lnTo>
                <a:lnTo>
                  <a:pt x="0" y="1402190"/>
                </a:lnTo>
                <a:close/>
              </a:path>
            </a:pathLst>
          </a:custGeom>
          <a:effectLst>
            <a:outerShdw blurRad="50800" dist="50800" dir="5400000" algn="ctr" rotWithShape="0">
              <a:schemeClr val="accent3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3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7DB1-DFB3-4ADE-851B-6C60C728D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Le boisé 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E6A2DCB-3ED8-4736-B793-D88F2F5B97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333" y="4222328"/>
            <a:ext cx="1785124" cy="288000"/>
          </a:xfrm>
        </p:spPr>
        <p:txBody>
          <a:bodyPr vert="horz" lIns="0" tIns="0" rIns="0" bIns="0" rtlCol="0" anchor="t">
            <a:noAutofit/>
          </a:bodyPr>
          <a:lstStyle/>
          <a:p>
            <a:pPr algn="ctr" rtl="0"/>
            <a:r>
              <a:rPr lang="fr-FR" dirty="0">
                <a:cs typeface="Arial"/>
              </a:rPr>
              <a:t>PEI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E7B872-3F2A-4681-BC59-FE196007B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33" y="4638931"/>
            <a:ext cx="1785124" cy="1307693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fr-CA" noProof="1">
                <a:ea typeface="+mn-lt"/>
                <a:cs typeface="+mn-lt"/>
              </a:rPr>
              <a:t>Ouverture sur le monde</a:t>
            </a:r>
            <a:endParaRPr lang="en-US" noProof="1">
              <a:ea typeface="+mn-lt"/>
              <a:cs typeface="+mn-lt"/>
            </a:endParaRPr>
          </a:p>
          <a:p>
            <a:pPr algn="ctr"/>
            <a:r>
              <a:rPr lang="fr-CA" noProof="1">
                <a:ea typeface="+mn-lt"/>
                <a:cs typeface="+mn-lt"/>
              </a:rPr>
              <a:t>Communauté</a:t>
            </a:r>
            <a:endParaRPr lang="fr-FR" dirty="0"/>
          </a:p>
        </p:txBody>
      </p:sp>
      <p:pic>
        <p:nvPicPr>
          <p:cNvPr id="140" name="Espace réservé d’image 139" descr="Icône de bulle de discussion">
            <a:extLst>
              <a:ext uri="{FF2B5EF4-FFF2-40B4-BE49-F238E27FC236}">
                <a16:creationId xmlns:a16="http://schemas.microsoft.com/office/drawing/2014/main" id="{663A7591-BB1C-0B46-BA55-ACAA615B1B2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07727" y="2655125"/>
            <a:ext cx="774919" cy="774919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D31A792-6E21-4653-A73F-C5EB48D28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7203" y="4028599"/>
            <a:ext cx="1785124" cy="48172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Sport/Arts-études </a:t>
            </a:r>
            <a:endParaRPr lang="fr-FR" dirty="0"/>
          </a:p>
          <a:p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36C478F-505F-4EAD-ACFE-85BDF0298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 sz="1200" noProof="1">
                <a:cs typeface="Arial"/>
              </a:rPr>
              <a:t>Basketball, gymnastique, hockey, natation, soccer, taekwondo, triathlon, boxe olympique, cheerleading, hockey feminin, patinage artistique, tennis. </a:t>
            </a:r>
            <a:endParaRPr lang="fr-FR" sz="1200" noProof="1"/>
          </a:p>
          <a:p>
            <a:r>
              <a:rPr lang="fr-FR" sz="1200" noProof="1">
                <a:cs typeface="Arial"/>
              </a:rPr>
              <a:t>Musique et danse</a:t>
            </a:r>
            <a:endParaRPr lang="fr-FR" sz="1200" noProof="1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66AAF62-0A87-45D2-A488-C89D55255B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Concentrations  sportives</a:t>
            </a:r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110BA534-E9F6-4878-9F9C-CED5165C48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9438" y="4954137"/>
            <a:ext cx="1785124" cy="1052963"/>
          </a:xfr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fr-FR" dirty="0">
                <a:cs typeface="Arial"/>
              </a:rPr>
              <a:t>hockey, soccer, escalade-multisport, football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BAD4637-B393-4D7D-A572-C89CA26303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fr-FR" dirty="0"/>
              <a:t>Concentrations culturelles et scientifique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8BFAA0D-DFDC-486A-B893-ACF2F19F39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92438" y="5214551"/>
            <a:ext cx="1785124" cy="130769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noProof="1">
                <a:cs typeface="Arial"/>
              </a:rPr>
              <a:t>Informatique, médi@tic, sciences</a:t>
            </a:r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67AC6D8-2211-41DF-A0C3-1393DD11CA3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fr-FR" dirty="0"/>
              <a:t>Perspective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700A887-6865-4B69-90F3-DB4E534786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fr-FR" noProof="1"/>
              <a:t>Accompagnement pédagogique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FCF4E0-1B16-4A88-B2E4-1790126F2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58901" y="6243638"/>
            <a:ext cx="1400089" cy="557212"/>
          </a:xfrm>
        </p:spPr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3</a:t>
            </a:fld>
            <a:endParaRPr lang="fr-FR" dirty="0"/>
          </a:p>
        </p:txBody>
      </p:sp>
      <p:pic>
        <p:nvPicPr>
          <p:cNvPr id="1026" name="Picture 2" descr="instagram icon">
            <a:extLst>
              <a:ext uri="{FF2B5EF4-FFF2-40B4-BE49-F238E27FC236}">
                <a16:creationId xmlns:a16="http://schemas.microsoft.com/office/drawing/2014/main" id="{26AF2153-5F9A-4A6D-9923-1C2D20A6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80" y="2756002"/>
            <a:ext cx="512608" cy="51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te icon">
            <a:extLst>
              <a:ext uri="{FF2B5EF4-FFF2-40B4-BE49-F238E27FC236}">
                <a16:creationId xmlns:a16="http://schemas.microsoft.com/office/drawing/2014/main" id="{1BE53DD3-8AA0-447B-86C2-7C4253231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098" y="3010002"/>
            <a:ext cx="452902" cy="4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ccer 3 icon">
            <a:extLst>
              <a:ext uri="{FF2B5EF4-FFF2-40B4-BE49-F238E27FC236}">
                <a16:creationId xmlns:a16="http://schemas.microsoft.com/office/drawing/2014/main" id="{CA5D020F-3806-427C-A616-00EB5DEF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58" y="2683873"/>
            <a:ext cx="657635" cy="65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cycle icon">
            <a:extLst>
              <a:ext uri="{FF2B5EF4-FFF2-40B4-BE49-F238E27FC236}">
                <a16:creationId xmlns:a16="http://schemas.microsoft.com/office/drawing/2014/main" id="{BA7A7AE9-D1C7-451D-A02B-016DD4CFE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26" y="2788408"/>
            <a:ext cx="775249" cy="7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19E92781-4882-478D-A1C6-FC8D3A7F0B84}"/>
              </a:ext>
            </a:extLst>
          </p:cNvPr>
          <p:cNvGrpSpPr/>
          <p:nvPr/>
        </p:nvGrpSpPr>
        <p:grpSpPr>
          <a:xfrm>
            <a:off x="10256704" y="5519805"/>
            <a:ext cx="1894030" cy="1359529"/>
            <a:chOff x="10256704" y="5519805"/>
            <a:chExt cx="1894030" cy="135952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1E85BA-B187-4D0C-B80C-F26A97E08966}"/>
                </a:ext>
              </a:extLst>
            </p:cNvPr>
            <p:cNvSpPr/>
            <p:nvPr/>
          </p:nvSpPr>
          <p:spPr>
            <a:xfrm>
              <a:off x="10256704" y="6243638"/>
              <a:ext cx="1431713" cy="557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22" name="Image 21" descr="Une image contenant signe, arrêt, horloge&#10;&#10;Description générée automatiquement">
              <a:extLst>
                <a:ext uri="{FF2B5EF4-FFF2-40B4-BE49-F238E27FC236}">
                  <a16:creationId xmlns:a16="http://schemas.microsoft.com/office/drawing/2014/main" id="{150A5301-F4B4-4FEC-8BC3-C6ED7BDA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91205" y="5519805"/>
              <a:ext cx="1359529" cy="1359529"/>
            </a:xfrm>
            <a:prstGeom prst="rect">
              <a:avLst/>
            </a:prstGeom>
          </p:spPr>
        </p:pic>
      </p:grpSp>
      <p:pic>
        <p:nvPicPr>
          <p:cNvPr id="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F69897FD-C442-132C-E69B-AF2C0F0939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139" y="2632377"/>
            <a:ext cx="82867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B09DC-253D-4A42-A653-39120CD56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Sur le territoire du CSSBF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165717-6988-4EBD-BF3A-EACB6A2110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rtlCol="0"/>
          <a:lstStyle/>
          <a:p>
            <a:r>
              <a:rPr lang="fr-FR" dirty="0">
                <a:cs typeface="Arial"/>
              </a:rPr>
              <a:t>Les élèves ont accès à tous les programmes du secondaire.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A7BBDE7-9A70-4A71-8059-D8AD4D6B46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47206" y="1710970"/>
            <a:ext cx="2811618" cy="1440000"/>
          </a:xfrm>
        </p:spPr>
        <p:txBody>
          <a:bodyPr rtlCol="0"/>
          <a:lstStyle/>
          <a:p>
            <a:pPr rtl="0"/>
            <a:endParaRPr lang="fr-FR" dirty="0">
              <a:cs typeface="Arial"/>
            </a:endParaRP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5DEC460-719A-498D-A00A-DF43649DB4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 noProof="1">
                <a:cs typeface="Arial"/>
              </a:rPr>
              <a:t>Tu peux visiter les sites internets des autres écoles pour t'informer.</a:t>
            </a:r>
            <a:endParaRPr lang="fr-FR" noProof="1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0088B1-A6C2-4542-921E-3722C7B377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39330" y="1495908"/>
            <a:ext cx="3998591" cy="3998591"/>
          </a:xfrm>
        </p:spPr>
        <p:txBody>
          <a:bodyPr rtlCol="0"/>
          <a:lstStyle/>
          <a:p>
            <a:r>
              <a:rPr lang="fr-FR">
                <a:cs typeface="Arial"/>
              </a:rPr>
              <a:t>Le transport sera analysé selon le lieu de résidence.</a:t>
            </a:r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B38E6C8-7618-4320-B12B-1CAF397653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2816" y="1710970"/>
            <a:ext cx="2811618" cy="1440000"/>
          </a:xfrm>
        </p:spPr>
        <p:txBody>
          <a:bodyPr rtlCol="0"/>
          <a:lstStyle/>
          <a:p>
            <a:pPr rtl="0"/>
            <a:r>
              <a:rPr lang="fr-FR">
                <a:cs typeface="Arial"/>
              </a:rPr>
              <a:t>2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4B3DB1A-5328-4D3E-87D4-3105A22192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48625" y="4029969"/>
            <a:ext cx="1980000" cy="108341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  </a:t>
            </a:r>
            <a:endParaRPr lang="fr-FR" noProof="1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9E24BA7-CB8A-44D5-8804-21F2A5AD2A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73650" y="1935084"/>
            <a:ext cx="3120238" cy="3120238"/>
          </a:xfrm>
        </p:spPr>
        <p:txBody>
          <a:bodyPr rtlCol="0"/>
          <a:lstStyle/>
          <a:p>
            <a:r>
              <a:rPr lang="fr-FR" dirty="0">
                <a:cs typeface="Arial"/>
              </a:rPr>
              <a:t>Informe-toi!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532B58E-034F-4AFA-AA9C-C2F87E01056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527489" y="1710970"/>
            <a:ext cx="2597043" cy="1440000"/>
          </a:xfrm>
        </p:spPr>
        <p:txBody>
          <a:bodyPr rtlCol="0"/>
          <a:lstStyle/>
          <a:p>
            <a:pPr rtl="0"/>
            <a:r>
              <a:rPr lang="fr-FR"/>
              <a:t>3</a:t>
            </a:r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0E51389C-FA2C-4D31-B011-A146EFF7B6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08600" y="3764554"/>
            <a:ext cx="2159797" cy="11495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Toutes les écoles vivent des portes ouvertes. N'hésite pas à te déplacer. </a:t>
            </a:r>
            <a:r>
              <a:rPr lang="fr-FR" noProof="1">
                <a:cs typeface="Arial"/>
              </a:rPr>
              <a:t> </a:t>
            </a:r>
            <a:endParaRPr lang="fr-FR" noProof="1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9EB4D5C-77DA-467B-AFFC-4AB213618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30</a:t>
            </a:fld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5144F-0BE4-4F1D-B2A3-FBBB8BCDFFA8}"/>
              </a:ext>
            </a:extLst>
          </p:cNvPr>
          <p:cNvSpPr/>
          <p:nvPr/>
        </p:nvSpPr>
        <p:spPr>
          <a:xfrm>
            <a:off x="9642164" y="6088778"/>
            <a:ext cx="1980891" cy="674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9BD2FF4-17D6-47AB-B5D8-3710864C7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026" y="6009046"/>
            <a:ext cx="1980891" cy="84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44FB0B41-4E35-9BDE-F0B2-D94D64C7D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7617" y="2431804"/>
            <a:ext cx="4680000" cy="1994392"/>
          </a:xfrm>
        </p:spPr>
        <p:txBody>
          <a:bodyPr/>
          <a:lstStyle/>
          <a:p>
            <a:pPr algn="ctr"/>
            <a:r>
              <a:rPr lang="en-US" dirty="0" err="1"/>
              <a:t>Portes</a:t>
            </a:r>
            <a:r>
              <a:rPr lang="en-US" dirty="0"/>
              <a:t> ouvertes </a:t>
            </a: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CDD1E7DF-7432-A0F4-F8E3-E1870E68B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3" name="Espace réservé du numéro de diapositive 2" hidden="1">
            <a:extLst>
              <a:ext uri="{FF2B5EF4-FFF2-40B4-BE49-F238E27FC236}">
                <a16:creationId xmlns:a16="http://schemas.microsoft.com/office/drawing/2014/main" id="{90F38656-C0D0-AF04-2206-85370B2FE4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8417" y="6243638"/>
            <a:ext cx="370573" cy="557212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r-FR" noProof="0" smtClean="0"/>
              <a:pPr rtl="0">
                <a:spcAft>
                  <a:spcPts val="600"/>
                </a:spcAft>
              </a:pPr>
              <a:t>31</a:t>
            </a:fld>
            <a:endParaRPr lang="fr-FR" noProof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D81ED7-D38C-F276-6BDB-B725C120E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83" y="157526"/>
            <a:ext cx="5910470" cy="58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1057AE-0AF2-460B-87EA-245C9F23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5710" y="2764203"/>
            <a:ext cx="6218377" cy="1329595"/>
          </a:xfrm>
        </p:spPr>
        <p:txBody>
          <a:bodyPr rtlCol="0"/>
          <a:lstStyle/>
          <a:p>
            <a:pPr rtl="0"/>
            <a:r>
              <a:rPr lang="fr-FR" sz="9600" dirty="0">
                <a:ea typeface="Tahoma"/>
                <a:cs typeface="Arial"/>
              </a:rPr>
              <a:t>MERCI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3810A3-3B10-4419-A362-ACA57277AC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4386" y="5217109"/>
            <a:ext cx="3245680" cy="352641"/>
          </a:xfrm>
        </p:spPr>
        <p:txBody>
          <a:bodyPr rtlCol="0"/>
          <a:lstStyle/>
          <a:p>
            <a:r>
              <a:rPr lang="fr-FR" noProof="1">
                <a:latin typeface="Courier New"/>
                <a:cs typeface="Courier New"/>
              </a:rPr>
              <a:t>Centre de services scolaire des Bois-Francs</a:t>
            </a:r>
            <a:endParaRPr lang="fr-FR" noProof="1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CC4A97-0106-4FEB-8173-8ACB3CE40A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r>
              <a:rPr lang="fr-FR" noProof="1">
                <a:latin typeface="Courier New"/>
                <a:cs typeface="Courier New"/>
              </a:rPr>
              <a:t>École secondaire Le tandem</a:t>
            </a:r>
            <a:endParaRPr lang="fr-FR" noProof="1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3CF65D4-DB28-4EE6-B24C-7B67C5DB72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>
                <a:latin typeface="Courier New"/>
                <a:cs typeface="Courier New"/>
              </a:rPr>
              <a:t>École secondaire Le boisé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43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F44E0-84A3-4005-A8FB-7E401A82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53" y="214777"/>
            <a:ext cx="5313707" cy="714574"/>
          </a:xfrm>
        </p:spPr>
        <p:txBody>
          <a:bodyPr rtlCol="0"/>
          <a:lstStyle/>
          <a:p>
            <a:r>
              <a:rPr lang="fr-FR" b="1" dirty="0"/>
              <a:t>Concentrations sportives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EEDA1C-BB12-45AD-8976-B245AD9387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130" y="1055051"/>
            <a:ext cx="4161313" cy="3084943"/>
          </a:xfrm>
        </p:spPr>
        <p:txBody>
          <a:bodyPr rtlCol="0"/>
          <a:lstStyle/>
          <a:p>
            <a:r>
              <a:rPr lang="fr-FR" dirty="0">
                <a:cs typeface="Arial"/>
              </a:rPr>
              <a:t>Attribution du choix</a:t>
            </a:r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E331BF-8B1D-4C80-A3F7-56EB13CEB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18" y="2974689"/>
            <a:ext cx="4729084" cy="71457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r-FR" dirty="0">
                <a:cs typeface="Arial"/>
              </a:rPr>
              <a:t>Sélection par une pige au sort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CDB8D5-A871-44D7-937A-31DA23DEC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4</a:t>
            </a:fld>
            <a:endParaRPr lang="fr-FR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7A7B4CDF-5433-47F8-8967-4F152D8A94C1}"/>
              </a:ext>
            </a:extLst>
          </p:cNvPr>
          <p:cNvSpPr txBox="1">
            <a:spLocks/>
          </p:cNvSpPr>
          <p:nvPr/>
        </p:nvSpPr>
        <p:spPr>
          <a:xfrm>
            <a:off x="154523" y="3359636"/>
            <a:ext cx="4161313" cy="156094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Enseignement</a:t>
            </a:r>
          </a:p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31F16CC-EC31-41BA-ABB4-3E11388EF492}"/>
              </a:ext>
            </a:extLst>
          </p:cNvPr>
          <p:cNvSpPr txBox="1">
            <a:spLocks/>
          </p:cNvSpPr>
          <p:nvPr/>
        </p:nvSpPr>
        <p:spPr>
          <a:xfrm>
            <a:off x="387910" y="4206534"/>
            <a:ext cx="4705638" cy="295629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r>
              <a:rPr lang="fr-FR" noProof="1">
                <a:cs typeface="Arial"/>
              </a:rPr>
              <a:t>6 périodes de sport de 75 minutes sur un cycle de 9 jours</a:t>
            </a:r>
          </a:p>
          <a:p>
            <a:pPr marL="0" indent="0">
              <a:buNone/>
            </a:pPr>
            <a:r>
              <a:rPr lang="fr-FR" noProof="1">
                <a:cs typeface="Arial"/>
              </a:rPr>
              <a:t>     (150 heures de sport dans l'année)</a:t>
            </a:r>
          </a:p>
          <a:p>
            <a:endParaRPr lang="fr-FR" noProof="1">
              <a:cs typeface="Arial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7C9A676-6939-4E6C-A85A-97370EA3E253}"/>
              </a:ext>
            </a:extLst>
          </p:cNvPr>
          <p:cNvSpPr txBox="1">
            <a:spLocks/>
          </p:cNvSpPr>
          <p:nvPr/>
        </p:nvSpPr>
        <p:spPr>
          <a:xfrm>
            <a:off x="263918" y="732445"/>
            <a:ext cx="4215122" cy="17249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/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Soccer  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Hockey  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Escalade-Multisports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Football (nouveau)</a:t>
            </a:r>
          </a:p>
          <a:p>
            <a:pPr algn="ctr"/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9E92781-4882-478D-A1C6-FC8D3A7F0B84}"/>
              </a:ext>
            </a:extLst>
          </p:cNvPr>
          <p:cNvGrpSpPr/>
          <p:nvPr/>
        </p:nvGrpSpPr>
        <p:grpSpPr>
          <a:xfrm>
            <a:off x="10256704" y="5519805"/>
            <a:ext cx="1894030" cy="1359529"/>
            <a:chOff x="10256704" y="5519805"/>
            <a:chExt cx="1894030" cy="13595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1E85BA-B187-4D0C-B80C-F26A97E08966}"/>
                </a:ext>
              </a:extLst>
            </p:cNvPr>
            <p:cNvSpPr/>
            <p:nvPr/>
          </p:nvSpPr>
          <p:spPr>
            <a:xfrm>
              <a:off x="10256704" y="6243638"/>
              <a:ext cx="1431713" cy="557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5" name="Image 14" descr="Une image contenant signe, arrêt, horloge&#10;&#10;Description générée automatiquement">
              <a:extLst>
                <a:ext uri="{FF2B5EF4-FFF2-40B4-BE49-F238E27FC236}">
                  <a16:creationId xmlns:a16="http://schemas.microsoft.com/office/drawing/2014/main" id="{150A5301-F4B4-4FEC-8BC3-C6ED7BDA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91205" y="5519805"/>
              <a:ext cx="1359529" cy="1359529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AA48557-F01C-CD3D-536A-B45F27220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791" y="718137"/>
            <a:ext cx="6606626" cy="44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F44E0-84A3-4005-A8FB-7E401A82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25" y="280879"/>
            <a:ext cx="5313707" cy="714574"/>
          </a:xfrm>
        </p:spPr>
        <p:txBody>
          <a:bodyPr rtlCol="0"/>
          <a:lstStyle/>
          <a:p>
            <a:r>
              <a:rPr lang="fr-FR" b="1" dirty="0"/>
              <a:t>Concentrations culturelles et scientifiques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EEDA1C-BB12-45AD-8976-B245AD9387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85" y="2536717"/>
            <a:ext cx="4358868" cy="1673833"/>
          </a:xfrm>
        </p:spPr>
        <p:txBody>
          <a:bodyPr rtlCol="0"/>
          <a:lstStyle/>
          <a:p>
            <a:r>
              <a:rPr lang="fr-FR">
                <a:cs typeface="Arial"/>
              </a:rPr>
              <a:t>Attribution du choix</a:t>
            </a:r>
            <a:br>
              <a:rPr lang="fr-FR" dirty="0">
                <a:cs typeface="Arial"/>
              </a:rPr>
            </a:br>
            <a:endParaRPr lang="fr-FR"/>
          </a:p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E331BF-8B1D-4C80-A3F7-56EB13CEB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29" y="3200468"/>
            <a:ext cx="4729084" cy="45093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r-FR" dirty="0">
                <a:cs typeface="Arial"/>
              </a:rPr>
              <a:t>Sélection par une pige au sort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CDB8D5-A871-44D7-937A-31DA23DEC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5</a:t>
            </a:fld>
            <a:endParaRPr lang="fr-FR" dirty="0"/>
          </a:p>
        </p:txBody>
      </p:sp>
      <p:pic>
        <p:nvPicPr>
          <p:cNvPr id="9" name="Espace réservé d’image 8" descr="Free stock photo of apple devices, camera, computer">
            <a:extLst>
              <a:ext uri="{FF2B5EF4-FFF2-40B4-BE49-F238E27FC236}">
                <a16:creationId xmlns:a16="http://schemas.microsoft.com/office/drawing/2014/main" id="{82554040-EF1B-4483-B0D5-90EF094D9A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5086078" y="1053858"/>
            <a:ext cx="6680005" cy="4453337"/>
          </a:xfrm>
        </p:spPr>
      </p:pic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7A7B4CDF-5433-47F8-8967-4F152D8A94C1}"/>
              </a:ext>
            </a:extLst>
          </p:cNvPr>
          <p:cNvSpPr txBox="1">
            <a:spLocks/>
          </p:cNvSpPr>
          <p:nvPr/>
        </p:nvSpPr>
        <p:spPr>
          <a:xfrm>
            <a:off x="98079" y="3924080"/>
            <a:ext cx="4161313" cy="120816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endParaRPr lang="fr-FR" dirty="0"/>
          </a:p>
          <a:p>
            <a:r>
              <a:rPr lang="fr-FR" dirty="0"/>
              <a:t>Enseignement</a:t>
            </a:r>
          </a:p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31F16CC-EC31-41BA-ABB4-3E11388EF492}"/>
              </a:ext>
            </a:extLst>
          </p:cNvPr>
          <p:cNvSpPr txBox="1">
            <a:spLocks/>
          </p:cNvSpPr>
          <p:nvPr/>
        </p:nvSpPr>
        <p:spPr>
          <a:xfrm>
            <a:off x="6910" y="4656893"/>
            <a:ext cx="4486079" cy="29433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r>
              <a:rPr lang="fr-FR" noProof="1">
                <a:cs typeface="Arial"/>
              </a:rPr>
              <a:t>4 périodes de 75 minutes sur un cycle de 9 jours</a:t>
            </a:r>
          </a:p>
          <a:p>
            <a:pPr marL="0" indent="0">
              <a:buNone/>
            </a:pPr>
            <a:r>
              <a:rPr lang="fr-FR" noProof="1">
                <a:cs typeface="Arial"/>
              </a:rPr>
              <a:t>     (100 heures de cours dans l'année)</a:t>
            </a:r>
          </a:p>
          <a:p>
            <a:endParaRPr lang="fr-FR" noProof="1">
              <a:cs typeface="Arial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7C9A676-6939-4E6C-A85A-97370EA3E253}"/>
              </a:ext>
            </a:extLst>
          </p:cNvPr>
          <p:cNvSpPr txBox="1">
            <a:spLocks/>
          </p:cNvSpPr>
          <p:nvPr/>
        </p:nvSpPr>
        <p:spPr>
          <a:xfrm>
            <a:off x="331466" y="1335434"/>
            <a:ext cx="4607740" cy="11536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Sciences - </a:t>
            </a:r>
            <a:r>
              <a:rPr lang="fr-FR" dirty="0" err="1"/>
              <a:t>Médi@tic</a:t>
            </a:r>
            <a:r>
              <a:rPr lang="fr-FR" dirty="0"/>
              <a:t> - Informatique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9E92781-4882-478D-A1C6-FC8D3A7F0B84}"/>
              </a:ext>
            </a:extLst>
          </p:cNvPr>
          <p:cNvGrpSpPr/>
          <p:nvPr/>
        </p:nvGrpSpPr>
        <p:grpSpPr>
          <a:xfrm>
            <a:off x="10256704" y="5519805"/>
            <a:ext cx="1894030" cy="1359529"/>
            <a:chOff x="10256704" y="5519805"/>
            <a:chExt cx="1894030" cy="13595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1E85BA-B187-4D0C-B80C-F26A97E08966}"/>
                </a:ext>
              </a:extLst>
            </p:cNvPr>
            <p:cNvSpPr/>
            <p:nvPr/>
          </p:nvSpPr>
          <p:spPr>
            <a:xfrm>
              <a:off x="10256704" y="6243638"/>
              <a:ext cx="1431713" cy="557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4" name="Image 13" descr="Une image contenant signe, arrêt, horloge&#10;&#10;Description générée automatiquement">
              <a:extLst>
                <a:ext uri="{FF2B5EF4-FFF2-40B4-BE49-F238E27FC236}">
                  <a16:creationId xmlns:a16="http://schemas.microsoft.com/office/drawing/2014/main" id="{150A5301-F4B4-4FEC-8BC3-C6ED7BDA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1205" y="5519805"/>
              <a:ext cx="1359529" cy="1359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323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F44E0-84A3-4005-A8FB-7E401A82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25" y="280879"/>
            <a:ext cx="5313707" cy="714574"/>
          </a:xfrm>
        </p:spPr>
        <p:txBody>
          <a:bodyPr rtlCol="0"/>
          <a:lstStyle/>
          <a:p>
            <a:pPr rtl="0"/>
            <a:r>
              <a:rPr lang="fr-FR" b="1" dirty="0"/>
              <a:t>Programme d’éducation intermédiaire (PEI)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EEDA1C-BB12-45AD-8976-B245AD9387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418" y="1309658"/>
            <a:ext cx="4161313" cy="1560944"/>
          </a:xfrm>
        </p:spPr>
        <p:txBody>
          <a:bodyPr rtlCol="0"/>
          <a:lstStyle/>
          <a:p>
            <a:pPr rtl="0"/>
            <a:r>
              <a:rPr lang="fr-FR" dirty="0"/>
              <a:t>Exigences</a:t>
            </a:r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E331BF-8B1D-4C80-A3F7-56EB13CEB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5" y="1565288"/>
            <a:ext cx="4366552" cy="129852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fontAlgn="base">
              <a:buNone/>
            </a:pPr>
            <a:endParaRPr lang="fr-CA">
              <a:cs typeface="Arial"/>
            </a:endParaRPr>
          </a:p>
          <a:p>
            <a:pPr fontAlgn="base"/>
            <a:r>
              <a:rPr lang="fr-CA" dirty="0">
                <a:cs typeface="Arial"/>
              </a:rPr>
              <a:t>Activité d'admission obligatoire (lors d'une journée pédagogique). 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CDB8D5-A871-44D7-937A-31DA23DEC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6</a:t>
            </a:fld>
            <a:endParaRPr lang="fr-FR" dirty="0"/>
          </a:p>
        </p:txBody>
      </p:sp>
      <p:pic>
        <p:nvPicPr>
          <p:cNvPr id="9" name="Espace réservé d’image 8">
            <a:extLst>
              <a:ext uri="{FF2B5EF4-FFF2-40B4-BE49-F238E27FC236}">
                <a16:creationId xmlns:a16="http://schemas.microsoft.com/office/drawing/2014/main" id="{82554040-EF1B-4483-B0D5-90EF094D9A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22626" y="895641"/>
            <a:ext cx="6210091" cy="4331451"/>
          </a:xfrm>
        </p:spPr>
      </p:pic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7A7B4CDF-5433-47F8-8967-4F152D8A94C1}"/>
              </a:ext>
            </a:extLst>
          </p:cNvPr>
          <p:cNvSpPr txBox="1">
            <a:spLocks/>
          </p:cNvSpPr>
          <p:nvPr/>
        </p:nvSpPr>
        <p:spPr>
          <a:xfrm>
            <a:off x="191417" y="2426455"/>
            <a:ext cx="4161313" cy="14023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Enseignement</a:t>
            </a:r>
          </a:p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31F16CC-EC31-41BA-ABB4-3E11388EF492}"/>
              </a:ext>
            </a:extLst>
          </p:cNvPr>
          <p:cNvSpPr txBox="1">
            <a:spLocks/>
          </p:cNvSpPr>
          <p:nvPr/>
        </p:nvSpPr>
        <p:spPr>
          <a:xfrm>
            <a:off x="102206" y="3036032"/>
            <a:ext cx="3568500" cy="27639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r>
              <a:rPr lang="fr-FR" noProof="1">
                <a:cs typeface="Arial"/>
              </a:rPr>
              <a:t>Ouverture sur le monde</a:t>
            </a:r>
          </a:p>
          <a:p>
            <a:r>
              <a:rPr lang="fr-FR" noProof="1">
                <a:cs typeface="Arial"/>
              </a:rPr>
              <a:t>Choix : voie artistique ou voie active (4 périodes)</a:t>
            </a:r>
            <a:endParaRPr lang="fr-FR" dirty="0"/>
          </a:p>
          <a:p>
            <a:r>
              <a:rPr lang="fr-FR" noProof="1">
                <a:cs typeface="Arial"/>
              </a:rPr>
              <a:t>Enrichissement culturel en français et anglais</a:t>
            </a:r>
          </a:p>
          <a:p>
            <a:r>
              <a:rPr lang="fr-FR" noProof="1">
                <a:cs typeface="Arial"/>
              </a:rPr>
              <a:t>Espagnol</a:t>
            </a:r>
          </a:p>
          <a:p>
            <a:r>
              <a:rPr lang="fr-FR" noProof="1">
                <a:cs typeface="Arial"/>
              </a:rPr>
              <a:t>Engagement communautaire</a:t>
            </a:r>
          </a:p>
          <a:p>
            <a:r>
              <a:rPr lang="fr-FR" noProof="1">
                <a:cs typeface="Arial"/>
              </a:rPr>
              <a:t>Projets variés</a:t>
            </a:r>
          </a:p>
          <a:p>
            <a:pPr marL="0" indent="0">
              <a:buNone/>
            </a:pPr>
            <a:endParaRPr lang="fr-FR" noProof="1">
              <a:cs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883BF8-CA46-435E-BA1E-97F04E598750}"/>
              </a:ext>
            </a:extLst>
          </p:cNvPr>
          <p:cNvSpPr txBox="1"/>
          <p:nvPr/>
        </p:nvSpPr>
        <p:spPr>
          <a:xfrm>
            <a:off x="6452855" y="4233334"/>
            <a:ext cx="3655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>
                <a:hlinkClick r:id="rId4" tooltip="http://cristina-martins.blogspot.com/2010/10/vintage-friday-vintage-traveler.html"/>
              </a:rPr>
              <a:t>Cette photo</a:t>
            </a:r>
            <a:r>
              <a:rPr lang="fr-CA" sz="900"/>
              <a:t> par Auteur inconnu est soumis à la licence </a:t>
            </a:r>
            <a:r>
              <a:rPr lang="fr-CA" sz="900">
                <a:hlinkClick r:id="rId5" tooltip="https://creativecommons.org/licenses/by-nc-nd/3.0/"/>
              </a:rPr>
              <a:t>CC BY-NC-ND</a:t>
            </a:r>
            <a:endParaRPr lang="fr-CA" sz="9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9380F6-7A78-4399-BBEC-FB014A604BAD}"/>
              </a:ext>
            </a:extLst>
          </p:cNvPr>
          <p:cNvSpPr/>
          <p:nvPr/>
        </p:nvSpPr>
        <p:spPr>
          <a:xfrm>
            <a:off x="10307088" y="6294907"/>
            <a:ext cx="1511755" cy="494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9884B31-48DE-6D70-4775-B44A0C28C213}"/>
              </a:ext>
            </a:extLst>
          </p:cNvPr>
          <p:cNvGrpSpPr/>
          <p:nvPr/>
        </p:nvGrpSpPr>
        <p:grpSpPr>
          <a:xfrm>
            <a:off x="9905944" y="5410949"/>
            <a:ext cx="1615838" cy="1129719"/>
            <a:chOff x="10256704" y="5519805"/>
            <a:chExt cx="1894030" cy="13595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1639F8-CBC2-813E-7C29-4C735C8E26BD}"/>
                </a:ext>
              </a:extLst>
            </p:cNvPr>
            <p:cNvSpPr/>
            <p:nvPr/>
          </p:nvSpPr>
          <p:spPr>
            <a:xfrm>
              <a:off x="10256704" y="6243638"/>
              <a:ext cx="1431713" cy="557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4" name="Image 13" descr="Une image contenant signe, arrêt, horloge&#10;&#10;Description générée automatiquement">
              <a:extLst>
                <a:ext uri="{FF2B5EF4-FFF2-40B4-BE49-F238E27FC236}">
                  <a16:creationId xmlns:a16="http://schemas.microsoft.com/office/drawing/2014/main" id="{18268245-5C6A-2E69-7EFA-2335485EC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91205" y="5519805"/>
              <a:ext cx="1359529" cy="1359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11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F44E0-84A3-4005-A8FB-7E401A82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25" y="280879"/>
            <a:ext cx="5313707" cy="714574"/>
          </a:xfrm>
        </p:spPr>
        <p:txBody>
          <a:bodyPr rtlCol="0"/>
          <a:lstStyle/>
          <a:p>
            <a:r>
              <a:rPr lang="fr-FR" b="1"/>
              <a:t>Perspective</a:t>
            </a:r>
            <a:endParaRPr lang="fr-FR" b="1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EEDA1C-BB12-45AD-8976-B245AD9387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3096" y="1055051"/>
            <a:ext cx="4161313" cy="3084943"/>
          </a:xfrm>
        </p:spPr>
        <p:txBody>
          <a:bodyPr rtlCol="0"/>
          <a:lstStyle/>
          <a:p>
            <a:pPr rtl="0"/>
            <a:endParaRPr lang="fr-FR" dirty="0"/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CDB8D5-A871-44D7-937A-31DA23DEC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7</a:t>
            </a:fld>
            <a:endParaRPr lang="fr-FR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7A7B4CDF-5433-47F8-8967-4F152D8A94C1}"/>
              </a:ext>
            </a:extLst>
          </p:cNvPr>
          <p:cNvSpPr txBox="1">
            <a:spLocks/>
          </p:cNvSpPr>
          <p:nvPr/>
        </p:nvSpPr>
        <p:spPr>
          <a:xfrm>
            <a:off x="154523" y="3359636"/>
            <a:ext cx="4161313" cy="156094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D93B7B3-99BF-4FF8-90E8-1704BA034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946" y="5677907"/>
            <a:ext cx="1180093" cy="118009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7C9A676-6939-4E6C-A85A-97370EA3E253}"/>
              </a:ext>
            </a:extLst>
          </p:cNvPr>
          <p:cNvSpPr txBox="1">
            <a:spLocks/>
          </p:cNvSpPr>
          <p:nvPr/>
        </p:nvSpPr>
        <p:spPr>
          <a:xfrm>
            <a:off x="431027" y="1401924"/>
            <a:ext cx="4306318" cy="11536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Programme recommandé par le titulaire de 6</a:t>
            </a:r>
            <a:r>
              <a:rPr lang="fr-FR" baseline="30000" dirty="0"/>
              <a:t>e</a:t>
            </a:r>
            <a:r>
              <a:rPr lang="fr-FR" dirty="0"/>
              <a:t> année et la direction du primaire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C3D0258F-9A8F-4FCA-B1FF-5037DC84F96E}"/>
              </a:ext>
            </a:extLst>
          </p:cNvPr>
          <p:cNvSpPr txBox="1">
            <a:spLocks/>
          </p:cNvSpPr>
          <p:nvPr/>
        </p:nvSpPr>
        <p:spPr>
          <a:xfrm>
            <a:off x="366450" y="2938839"/>
            <a:ext cx="4306318" cy="24193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lang="fr-FR" sz="1800" dirty="0">
                <a:latin typeface="Arial"/>
                <a:cs typeface="Arial"/>
              </a:rPr>
              <a:t>Lien prof/élève mis de l'avant</a:t>
            </a:r>
          </a:p>
          <a:p>
            <a:pPr marL="285750" indent="-285750">
              <a:buFont typeface="Arial"/>
              <a:buChar char="•"/>
            </a:pPr>
            <a:endParaRPr lang="fr-FR" sz="18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800" dirty="0">
                <a:latin typeface="Arial"/>
                <a:cs typeface="Arial"/>
              </a:rPr>
              <a:t>Découverte de soi</a:t>
            </a:r>
          </a:p>
          <a:p>
            <a:endParaRPr lang="fr-FR" sz="18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800" dirty="0">
                <a:latin typeface="Arial"/>
                <a:cs typeface="Arial"/>
              </a:rPr>
              <a:t>Équipe d'enseignants restreinte</a:t>
            </a:r>
          </a:p>
          <a:p>
            <a:pPr marL="285750" indent="-285750">
              <a:buFont typeface="Arial"/>
              <a:buChar char="•"/>
            </a:pPr>
            <a:endParaRPr lang="fr-FR" sz="18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800" dirty="0">
                <a:latin typeface="Arial"/>
                <a:cs typeface="Arial"/>
              </a:rPr>
              <a:t>Davantage de temps consacré à l'académique</a:t>
            </a:r>
          </a:p>
        </p:txBody>
      </p:sp>
      <p:pic>
        <p:nvPicPr>
          <p:cNvPr id="25" name="Image 25" descr="Free Images : beach, sea, abstract, sunshine, sun, sunset ...">
            <a:extLst>
              <a:ext uri="{FF2B5EF4-FFF2-40B4-BE49-F238E27FC236}">
                <a16:creationId xmlns:a16="http://schemas.microsoft.com/office/drawing/2014/main" id="{4D6170F5-458D-4D9C-8BFE-B2FA52AF51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9927" b="9927"/>
          <a:stretch/>
        </p:blipFill>
        <p:spPr>
          <a:xfrm>
            <a:off x="4905719" y="934876"/>
            <a:ext cx="6633124" cy="4409168"/>
          </a:xfrm>
        </p:spPr>
      </p:pic>
    </p:spTree>
    <p:extLst>
      <p:ext uri="{BB962C8B-B14F-4D97-AF65-F5344CB8AC3E}">
        <p14:creationId xmlns:p14="http://schemas.microsoft.com/office/powerpoint/2010/main" val="252559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Espace réservé d’image 53" descr="Mur sur lequel des photos de groupe sont accrochées à l’aide de pinces à linge">
            <a:extLst>
              <a:ext uri="{FF2B5EF4-FFF2-40B4-BE49-F238E27FC236}">
                <a16:creationId xmlns:a16="http://schemas.microsoft.com/office/drawing/2014/main" id="{9064EEF5-A83C-42AA-B83E-068631EAEE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Groupe 3" descr="Un contour triangulaire et deux triangles pleins accentuant l’image">
            <a:extLst>
              <a:ext uri="{FF2B5EF4-FFF2-40B4-BE49-F238E27FC236}">
                <a16:creationId xmlns:a16="http://schemas.microsoft.com/office/drawing/2014/main" id="{66F78661-DF1F-42BC-B794-0FB9369D0DF4}"/>
              </a:ext>
            </a:extLst>
          </p:cNvPr>
          <p:cNvGrpSpPr/>
          <p:nvPr/>
        </p:nvGrpSpPr>
        <p:grpSpPr>
          <a:xfrm>
            <a:off x="1928664" y="2925893"/>
            <a:ext cx="2793412" cy="2896935"/>
            <a:chOff x="1928664" y="2925893"/>
            <a:chExt cx="2793412" cy="2896935"/>
          </a:xfrm>
        </p:grpSpPr>
        <p:sp>
          <p:nvSpPr>
            <p:cNvPr id="20" name="Triangle isocèle 19" descr="Triangle décoratif">
              <a:extLst>
                <a:ext uri="{FF2B5EF4-FFF2-40B4-BE49-F238E27FC236}">
                  <a16:creationId xmlns:a16="http://schemas.microsoft.com/office/drawing/2014/main" id="{4A51CE02-BC1D-466F-AB17-2352D0A84623}"/>
                </a:ext>
              </a:extLst>
            </p:cNvPr>
            <p:cNvSpPr/>
            <p:nvPr/>
          </p:nvSpPr>
          <p:spPr>
            <a:xfrm rot="10800000">
              <a:off x="1928664" y="2925893"/>
              <a:ext cx="740512" cy="503107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1" name="Triangle isocèle 20" descr="Triangle décoratif">
              <a:extLst>
                <a:ext uri="{FF2B5EF4-FFF2-40B4-BE49-F238E27FC236}">
                  <a16:creationId xmlns:a16="http://schemas.microsoft.com/office/drawing/2014/main" id="{99859FBE-B857-43A4-9C87-4C0FFF478291}"/>
                </a:ext>
              </a:extLst>
            </p:cNvPr>
            <p:cNvSpPr/>
            <p:nvPr/>
          </p:nvSpPr>
          <p:spPr>
            <a:xfrm rot="10800000">
              <a:off x="2669176" y="3959382"/>
              <a:ext cx="1689239" cy="114767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22" name="Triangle isocèle 21" descr="Triangle décoratif">
              <a:extLst>
                <a:ext uri="{FF2B5EF4-FFF2-40B4-BE49-F238E27FC236}">
                  <a16:creationId xmlns:a16="http://schemas.microsoft.com/office/drawing/2014/main" id="{B8377587-77F4-4DA3-A169-B66000476E93}"/>
                </a:ext>
              </a:extLst>
            </p:cNvPr>
            <p:cNvSpPr/>
            <p:nvPr/>
          </p:nvSpPr>
          <p:spPr>
            <a:xfrm>
              <a:off x="4176334" y="5452049"/>
              <a:ext cx="545742" cy="370779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</p:grp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A4CD8AB-5430-4B6C-BF91-A4924CAF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100" y="4597430"/>
            <a:ext cx="1620000" cy="101925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noProof="1">
                <a:cs typeface="Arial"/>
              </a:rPr>
              <a:t>. </a:t>
            </a:r>
            <a:endParaRPr lang="fr-FR" noProof="1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53B20E5-3A1B-40D8-BC6F-6462269757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62108" y="3811716"/>
            <a:ext cx="1620000" cy="288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Cours PM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1BA95D-3BBB-4984-96D5-B1015D385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Horaire régulier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ED96D6C-B53E-4808-959A-0C6924ACFC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8</a:t>
            </a:fld>
            <a:endParaRPr lang="fr-FR" dirty="0"/>
          </a:p>
        </p:txBody>
      </p:sp>
      <p:pic>
        <p:nvPicPr>
          <p:cNvPr id="32" name="Image 32" descr="Une image contenant sombre, assis, signe&#10;&#10;Description générée automatiquement">
            <a:extLst>
              <a:ext uri="{FF2B5EF4-FFF2-40B4-BE49-F238E27FC236}">
                <a16:creationId xmlns:a16="http://schemas.microsoft.com/office/drawing/2014/main" id="{E964353E-EE5D-46D1-8A2B-9AEF899FC4F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/>
          <a:srcRect/>
          <a:stretch/>
        </p:blipFill>
        <p:spPr>
          <a:xfrm>
            <a:off x="8997754" y="3030521"/>
            <a:ext cx="621792" cy="621792"/>
          </a:xfrm>
        </p:spPr>
      </p:pic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B9104EE-EF6A-4151-A29E-A483177538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96980" y="3774902"/>
            <a:ext cx="1620000" cy="6631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>
                <a:cs typeface="Arial"/>
              </a:rPr>
              <a:t>Cours AM</a:t>
            </a:r>
          </a:p>
          <a:p>
            <a:endParaRPr lang="fr-FR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CD568CA1-9822-48B8-A731-6EF3DC673F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>
                <a:cs typeface="Arial"/>
              </a:rPr>
              <a:t>Cycle de 9 jours</a:t>
            </a:r>
            <a:endParaRPr lang="fr-FR"/>
          </a:p>
        </p:txBody>
      </p:sp>
      <p:sp>
        <p:nvSpPr>
          <p:cNvPr id="34" name="Espace réservé du texte 8">
            <a:extLst>
              <a:ext uri="{FF2B5EF4-FFF2-40B4-BE49-F238E27FC236}">
                <a16:creationId xmlns:a16="http://schemas.microsoft.com/office/drawing/2014/main" id="{194FC181-6651-4DF1-9217-69E589552B39}"/>
              </a:ext>
            </a:extLst>
          </p:cNvPr>
          <p:cNvSpPr txBox="1">
            <a:spLocks/>
          </p:cNvSpPr>
          <p:nvPr/>
        </p:nvSpPr>
        <p:spPr>
          <a:xfrm>
            <a:off x="6602999" y="4243716"/>
            <a:ext cx="1607085" cy="1251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1">
                <a:cs typeface="Arial"/>
              </a:rPr>
              <a:t>9h10 à 10h25</a:t>
            </a:r>
          </a:p>
          <a:p>
            <a:r>
              <a:rPr lang="fr-FR" noProof="1">
                <a:cs typeface="Arial"/>
              </a:rPr>
              <a:t>10h45 à 12h00</a:t>
            </a:r>
            <a:endParaRPr lang="fr-FR" noProof="1"/>
          </a:p>
          <a:p>
            <a:r>
              <a:rPr lang="fr-FR" noProof="1">
                <a:cs typeface="Arial"/>
              </a:rPr>
              <a:t>. </a:t>
            </a:r>
            <a:endParaRPr lang="fr-FR" dirty="0"/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D433D387-83C1-4CDA-A5BC-BEB055E48587}"/>
              </a:ext>
            </a:extLst>
          </p:cNvPr>
          <p:cNvSpPr txBox="1">
            <a:spLocks/>
          </p:cNvSpPr>
          <p:nvPr/>
        </p:nvSpPr>
        <p:spPr>
          <a:xfrm>
            <a:off x="8545183" y="4243716"/>
            <a:ext cx="1607085" cy="8610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noProof="1">
                <a:cs typeface="Arial"/>
              </a:rPr>
              <a:t>13h10 à 14h25</a:t>
            </a:r>
            <a:endParaRPr lang="fr-FR" dirty="0"/>
          </a:p>
          <a:p>
            <a:r>
              <a:rPr lang="fr-FR" noProof="1">
                <a:cs typeface="Arial"/>
              </a:rPr>
              <a:t>  14h45 à 16h00 </a:t>
            </a:r>
            <a:endParaRPr lang="fr-FR" dirty="0"/>
          </a:p>
        </p:txBody>
      </p:sp>
      <p:pic>
        <p:nvPicPr>
          <p:cNvPr id="23" name="Image 32" descr="Une image contenant sombre, assis, signe&#10;&#10;Description générée automatiquement">
            <a:extLst>
              <a:ext uri="{FF2B5EF4-FFF2-40B4-BE49-F238E27FC236}">
                <a16:creationId xmlns:a16="http://schemas.microsoft.com/office/drawing/2014/main" id="{B03EA1E3-C83C-4FAF-8C5A-31EC30239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101341" y="3044999"/>
            <a:ext cx="621792" cy="6217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A7E0BA-CD8C-478E-81D4-188E4BF79644}"/>
              </a:ext>
            </a:extLst>
          </p:cNvPr>
          <p:cNvSpPr/>
          <p:nvPr/>
        </p:nvSpPr>
        <p:spPr>
          <a:xfrm>
            <a:off x="10307088" y="6294907"/>
            <a:ext cx="1511755" cy="494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E014E0D-DD4F-40AC-8A0C-8801DA131C2D}"/>
              </a:ext>
            </a:extLst>
          </p:cNvPr>
          <p:cNvGrpSpPr/>
          <p:nvPr/>
        </p:nvGrpSpPr>
        <p:grpSpPr>
          <a:xfrm>
            <a:off x="10256704" y="5519805"/>
            <a:ext cx="1894030" cy="1359529"/>
            <a:chOff x="10256704" y="5519805"/>
            <a:chExt cx="1894030" cy="13595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D994004-AD0D-48DD-AA58-24A77F38A1EB}"/>
                </a:ext>
              </a:extLst>
            </p:cNvPr>
            <p:cNvSpPr/>
            <p:nvPr/>
          </p:nvSpPr>
          <p:spPr>
            <a:xfrm>
              <a:off x="10256704" y="6243638"/>
              <a:ext cx="1431713" cy="557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28" name="Image 27" descr="Une image contenant signe, arrêt, horloge&#10;&#10;Description générée automatiquement">
              <a:extLst>
                <a:ext uri="{FF2B5EF4-FFF2-40B4-BE49-F238E27FC236}">
                  <a16:creationId xmlns:a16="http://schemas.microsoft.com/office/drawing/2014/main" id="{9883B503-273F-41C7-907A-0678B628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91205" y="5519805"/>
              <a:ext cx="1359529" cy="1359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90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F44E0-84A3-4005-A8FB-7E401A82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25" y="280879"/>
            <a:ext cx="9022579" cy="714574"/>
          </a:xfrm>
        </p:spPr>
        <p:txBody>
          <a:bodyPr rtlCol="0"/>
          <a:lstStyle/>
          <a:p>
            <a:r>
              <a:rPr lang="fr-FR" b="1" dirty="0"/>
              <a:t>Profils sport/arts-études et sport intensif </a:t>
            </a:r>
            <a:endParaRPr lang="fr-FR" sz="2000" b="1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EEDA1C-BB12-45AD-8976-B245AD9387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4207" y="998607"/>
            <a:ext cx="4161313" cy="1560944"/>
          </a:xfrm>
        </p:spPr>
        <p:txBody>
          <a:bodyPr rtlCol="0"/>
          <a:lstStyle/>
          <a:p>
            <a:pPr rtl="0"/>
            <a:r>
              <a:rPr lang="fr-FR" dirty="0">
                <a:cs typeface="Arial"/>
              </a:rPr>
              <a:t>Arts-Études</a:t>
            </a:r>
            <a:endParaRPr lang="fr-FR" dirty="0"/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E331BF-8B1D-4C80-A3F7-56EB13CEB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49" y="1310775"/>
            <a:ext cx="4729084" cy="79924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r-FR" dirty="0">
                <a:cs typeface="Arial"/>
              </a:rPr>
              <a:t>Musique</a:t>
            </a:r>
            <a:endParaRPr lang="fr-FR" dirty="0"/>
          </a:p>
          <a:p>
            <a:pPr marL="0" indent="0">
              <a:buNone/>
            </a:pPr>
            <a:r>
              <a:rPr lang="fr-FR" dirty="0">
                <a:cs typeface="Arial"/>
              </a:rPr>
              <a:t>Danse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CDB8D5-A871-44D7-937A-31DA23DEC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9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31F16CC-EC31-41BA-ABB4-3E11388EF492}"/>
              </a:ext>
            </a:extLst>
          </p:cNvPr>
          <p:cNvSpPr txBox="1">
            <a:spLocks/>
          </p:cNvSpPr>
          <p:nvPr/>
        </p:nvSpPr>
        <p:spPr>
          <a:xfrm>
            <a:off x="446525" y="3913457"/>
            <a:ext cx="3568500" cy="21005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endParaRPr lang="fr-FR" noProof="1">
              <a:cs typeface="Arial"/>
            </a:endParaRPr>
          </a:p>
          <a:p>
            <a:endParaRPr lang="fr-FR" noProof="1">
              <a:cs typeface="Arial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D863636-9DE9-4697-9824-DE354F5FA99F}"/>
              </a:ext>
            </a:extLst>
          </p:cNvPr>
          <p:cNvSpPr txBox="1">
            <a:spLocks/>
          </p:cNvSpPr>
          <p:nvPr/>
        </p:nvSpPr>
        <p:spPr>
          <a:xfrm>
            <a:off x="5229540" y="280879"/>
            <a:ext cx="5313707" cy="7145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F24195A1-FE89-4914-BCBE-AA85976D8991}"/>
              </a:ext>
            </a:extLst>
          </p:cNvPr>
          <p:cNvSpPr txBox="1">
            <a:spLocks/>
          </p:cNvSpPr>
          <p:nvPr/>
        </p:nvSpPr>
        <p:spPr>
          <a:xfrm>
            <a:off x="294125" y="2474124"/>
            <a:ext cx="3568500" cy="42341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r>
              <a:rPr lang="fr-FR" noProof="1">
                <a:cs typeface="Arial"/>
              </a:rPr>
              <a:t>Soccer</a:t>
            </a:r>
          </a:p>
          <a:p>
            <a:r>
              <a:rPr lang="fr-FR" noProof="1">
                <a:cs typeface="Arial"/>
              </a:rPr>
              <a:t>Gymnastique</a:t>
            </a:r>
          </a:p>
          <a:p>
            <a:r>
              <a:rPr lang="fr-FR" noProof="1">
                <a:cs typeface="Arial"/>
              </a:rPr>
              <a:t>Taekwondo</a:t>
            </a:r>
          </a:p>
          <a:p>
            <a:r>
              <a:rPr lang="fr-FR" noProof="1">
                <a:cs typeface="Arial"/>
              </a:rPr>
              <a:t>Tennis</a:t>
            </a:r>
          </a:p>
          <a:p>
            <a:r>
              <a:rPr lang="fr-FR" noProof="1">
                <a:cs typeface="Arial"/>
              </a:rPr>
              <a:t>Natation</a:t>
            </a:r>
          </a:p>
          <a:p>
            <a:r>
              <a:rPr lang="fr-FR" noProof="1">
                <a:cs typeface="Arial"/>
              </a:rPr>
              <a:t>Triathlon</a:t>
            </a:r>
          </a:p>
          <a:p>
            <a:r>
              <a:rPr lang="fr-FR" noProof="1">
                <a:cs typeface="Arial"/>
              </a:rPr>
              <a:t>Basketball</a:t>
            </a:r>
            <a:endParaRPr lang="fr-FR" dirty="0"/>
          </a:p>
          <a:p>
            <a:r>
              <a:rPr lang="fr-FR" noProof="1">
                <a:cs typeface="Arial"/>
              </a:rPr>
              <a:t>Boxe olympique</a:t>
            </a:r>
          </a:p>
          <a:p>
            <a:r>
              <a:rPr lang="fr-FR" noProof="1">
                <a:cs typeface="Arial"/>
              </a:rPr>
              <a:t>Patinage artistique</a:t>
            </a:r>
          </a:p>
          <a:p>
            <a:r>
              <a:rPr lang="fr-FR" noProof="1">
                <a:cs typeface="Arial"/>
              </a:rPr>
              <a:t>Hockey féminin</a:t>
            </a:r>
          </a:p>
          <a:p>
            <a:r>
              <a:rPr lang="fr-FR" noProof="1">
                <a:cs typeface="Arial"/>
              </a:rPr>
              <a:t>Cheerleading</a:t>
            </a:r>
          </a:p>
          <a:p>
            <a:endParaRPr lang="fr-FR" noProof="1">
              <a:cs typeface="Arial"/>
            </a:endParaRPr>
          </a:p>
          <a:p>
            <a:endParaRPr lang="fr-FR" noProof="1">
              <a:cs typeface="Arial"/>
            </a:endParaRPr>
          </a:p>
          <a:p>
            <a:endParaRPr lang="fr-FR" noProof="1">
              <a:cs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943E02-E736-7AD4-FDF2-57906AEEAAB7}"/>
              </a:ext>
            </a:extLst>
          </p:cNvPr>
          <p:cNvSpPr txBox="1"/>
          <p:nvPr/>
        </p:nvSpPr>
        <p:spPr>
          <a:xfrm>
            <a:off x="2188564" y="497889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0DFDEF-A7D9-0EB9-6DA8-7B914D401E4B}"/>
              </a:ext>
            </a:extLst>
          </p:cNvPr>
          <p:cNvSpPr/>
          <p:nvPr/>
        </p:nvSpPr>
        <p:spPr>
          <a:xfrm>
            <a:off x="5638800" y="1193801"/>
            <a:ext cx="6393542" cy="367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5184366A-918E-BF3D-8441-EF0B014AF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48910" y="1714178"/>
            <a:ext cx="6406060" cy="42448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297D3DD9-06B4-48FC-B086-9869DB3DF0F5}"/>
              </a:ext>
            </a:extLst>
          </p:cNvPr>
          <p:cNvGrpSpPr/>
          <p:nvPr/>
        </p:nvGrpSpPr>
        <p:grpSpPr>
          <a:xfrm>
            <a:off x="10014799" y="5604472"/>
            <a:ext cx="1894030" cy="1359529"/>
            <a:chOff x="10256704" y="5519805"/>
            <a:chExt cx="1894030" cy="13595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7B22E9-17E1-4EB6-8822-CEA7FCD3086F}"/>
                </a:ext>
              </a:extLst>
            </p:cNvPr>
            <p:cNvSpPr/>
            <p:nvPr/>
          </p:nvSpPr>
          <p:spPr>
            <a:xfrm>
              <a:off x="10256704" y="6243638"/>
              <a:ext cx="1431713" cy="557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8" name="Image 7" descr="Une image contenant signe, arrêt, horloge&#10;&#10;Description générée automatiquement">
              <a:extLst>
                <a:ext uri="{FF2B5EF4-FFF2-40B4-BE49-F238E27FC236}">
                  <a16:creationId xmlns:a16="http://schemas.microsoft.com/office/drawing/2014/main" id="{4971F70C-2E23-4272-B808-1244998A6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91205" y="5519805"/>
              <a:ext cx="1359529" cy="1359529"/>
            </a:xfrm>
            <a:prstGeom prst="rect">
              <a:avLst/>
            </a:prstGeom>
          </p:spPr>
        </p:pic>
      </p:grp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7A7B4CDF-5433-47F8-8967-4F152D8A94C1}"/>
              </a:ext>
            </a:extLst>
          </p:cNvPr>
          <p:cNvSpPr txBox="1">
            <a:spLocks/>
          </p:cNvSpPr>
          <p:nvPr/>
        </p:nvSpPr>
        <p:spPr>
          <a:xfrm>
            <a:off x="168634" y="2133803"/>
            <a:ext cx="5156380" cy="130055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pPr marL="571500" indent="-571500">
              <a:buChar char="•"/>
            </a:pPr>
            <a:endParaRPr lang="fr-FR" dirty="0"/>
          </a:p>
          <a:p>
            <a:r>
              <a:rPr lang="fr-FR" dirty="0">
                <a:cs typeface="Arial"/>
              </a:rPr>
              <a:t>Sport-études, sports intensifs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73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126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BADEDA"/>
      </a:accent1>
      <a:accent2>
        <a:srgbClr val="BC95C2"/>
      </a:accent2>
      <a:accent3>
        <a:srgbClr val="96AADC"/>
      </a:accent3>
      <a:accent4>
        <a:srgbClr val="FFAFAE"/>
      </a:accent4>
      <a:accent5>
        <a:srgbClr val="FFCDA3"/>
      </a:accent5>
      <a:accent6>
        <a:srgbClr val="BADEDA"/>
      </a:accent6>
      <a:hlink>
        <a:srgbClr val="BC95C2"/>
      </a:hlink>
      <a:folHlink>
        <a:srgbClr val="BC95C2"/>
      </a:folHlink>
    </a:clrScheme>
    <a:fontScheme name="Custom 144">
      <a:majorFont>
        <a:latin typeface="Tw Cen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4"/>
            </a:gs>
          </a:gsLst>
          <a:lin ang="54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50325_TF11505402" id="{1B90FADF-43D5-4FEF-A263-B2FB0985B8C8}" vid="{EEC1A300-06B4-4F54-980E-DB635328CEE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3B339BB9679F4A8F7B6ED5426B735D" ma:contentTypeVersion="6" ma:contentTypeDescription="Crée un document." ma:contentTypeScope="" ma:versionID="932f069ec41669692b48758072a0a899">
  <xsd:schema xmlns:xsd="http://www.w3.org/2001/XMLSchema" xmlns:xs="http://www.w3.org/2001/XMLSchema" xmlns:p="http://schemas.microsoft.com/office/2006/metadata/properties" xmlns:ns2="23326d06-665f-498b-a138-c005723859d6" xmlns:ns3="67578fdd-5299-4114-b7dd-3fb08763c3b2" targetNamespace="http://schemas.microsoft.com/office/2006/metadata/properties" ma:root="true" ma:fieldsID="d2de33b8322ef4f2edc6fcb66b30b9d2" ns2:_="" ns3:_="">
    <xsd:import namespace="23326d06-665f-498b-a138-c005723859d6"/>
    <xsd:import namespace="67578fdd-5299-4114-b7dd-3fb08763c3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326d06-665f-498b-a138-c005723859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578fdd-5299-4114-b7dd-3fb08763c3b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68816C-E634-4061-B74C-0CA4C0D5DC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326d06-665f-498b-a138-c005723859d6"/>
    <ds:schemaRef ds:uri="67578fdd-5299-4114-b7dd-3fb08763c3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711F49-45CD-49BA-9047-D3F459D10243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23326d06-665f-498b-a138-c005723859d6"/>
    <ds:schemaRef ds:uri="http://schemas.microsoft.com/office/infopath/2007/PartnerControls"/>
    <ds:schemaRef ds:uri="67578fdd-5299-4114-b7dd-3fb08763c3b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46744C9-72E8-4CA6-A877-06C449A0FA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tf11505402_win32</Template>
  <TotalTime>0</TotalTime>
  <Words>1432</Words>
  <Application>Microsoft Office PowerPoint</Application>
  <PresentationFormat>Grand écran</PresentationFormat>
  <Paragraphs>440</Paragraphs>
  <Slides>32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Century Gothic</vt:lpstr>
      <vt:lpstr>Courier New</vt:lpstr>
      <vt:lpstr>Tahoma</vt:lpstr>
      <vt:lpstr>Times New Roman</vt:lpstr>
      <vt:lpstr>Tw Cen MT</vt:lpstr>
      <vt:lpstr>Tw Cen MT</vt:lpstr>
      <vt:lpstr>Thème Office</vt:lpstr>
      <vt:lpstr>Viens voir</vt:lpstr>
      <vt:lpstr>École secondaire</vt:lpstr>
      <vt:lpstr>Le boisé </vt:lpstr>
      <vt:lpstr>Concentrations sportives</vt:lpstr>
      <vt:lpstr>Concentrations culturelles et scientifiques</vt:lpstr>
      <vt:lpstr>Programme d’éducation intermédiaire (PEI)</vt:lpstr>
      <vt:lpstr>Perspective</vt:lpstr>
      <vt:lpstr>Horaire régulier</vt:lpstr>
      <vt:lpstr>Profils sport/arts-études et sport intensif </vt:lpstr>
      <vt:lpstr>Profil SAÉ et sport intensif </vt:lpstr>
      <vt:lpstr>Horaires SAÉ et sport intensif</vt:lpstr>
      <vt:lpstr> Horaires SAÉ et sport intensif</vt:lpstr>
      <vt:lpstr>Critères observés aux tests d'admission Le Test d'admission est lié à la discipline</vt:lpstr>
      <vt:lpstr>Activités parascolaires Le boisé</vt:lpstr>
      <vt:lpstr>École secondaire Le tandem</vt:lpstr>
      <vt:lpstr>Le tandem</vt:lpstr>
      <vt:lpstr>Présentation PowerPoint</vt:lpstr>
      <vt:lpstr>Arts visuels et approche multimédia </vt:lpstr>
      <vt:lpstr>Langues modernes </vt:lpstr>
      <vt:lpstr>Programme Génie +</vt:lpstr>
      <vt:lpstr>         Volley +      </vt:lpstr>
      <vt:lpstr>Horaire régulier</vt:lpstr>
      <vt:lpstr>Activités parascolaires Le tandem</vt:lpstr>
      <vt:lpstr>Les activités</vt:lpstr>
      <vt:lpstr>Anglais avancé</vt:lpstr>
      <vt:lpstr>Étapes du passage primaire-secondaire</vt:lpstr>
      <vt:lpstr>Étapes du passage primaire-secondaire</vt:lpstr>
      <vt:lpstr>Étapes du passage primaire-secondaire</vt:lpstr>
      <vt:lpstr>Un long processus</vt:lpstr>
      <vt:lpstr>Sur le territoire du CSSBF</vt:lpstr>
      <vt:lpstr>Portes ouvertes 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Viens voir</dc:title>
  <dc:creator/>
  <cp:lastModifiedBy/>
  <cp:revision>2126</cp:revision>
  <dcterms:created xsi:type="dcterms:W3CDTF">2020-08-07T19:05:53Z</dcterms:created>
  <dcterms:modified xsi:type="dcterms:W3CDTF">2024-10-25T19:28:31Z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0x010100A13B339BB9679F4A8F7B6ED5426B735D</vt:lpwstr>
  </property>
</Properties>
</file>